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3"/>
    <p:sldId id="257" r:id="rId4"/>
    <p:sldId id="369" r:id="rId5"/>
    <p:sldId id="370" r:id="rId6"/>
    <p:sldId id="371" r:id="rId7"/>
    <p:sldId id="384" r:id="rId8"/>
    <p:sldId id="372" r:id="rId9"/>
    <p:sldId id="373" r:id="rId10"/>
    <p:sldId id="374" r:id="rId11"/>
    <p:sldId id="258" r:id="rId12"/>
    <p:sldId id="360" r:id="rId13"/>
    <p:sldId id="359" r:id="rId15"/>
    <p:sldId id="340" r:id="rId16"/>
    <p:sldId id="295" r:id="rId17"/>
    <p:sldId id="320" r:id="rId18"/>
    <p:sldId id="357" r:id="rId19"/>
    <p:sldId id="358" r:id="rId20"/>
    <p:sldId id="356" r:id="rId21"/>
    <p:sldId id="341" r:id="rId22"/>
    <p:sldId id="349" r:id="rId23"/>
    <p:sldId id="361" r:id="rId24"/>
    <p:sldId id="375" r:id="rId25"/>
    <p:sldId id="262" r:id="rId26"/>
    <p:sldId id="355" r:id="rId27"/>
    <p:sldId id="354" r:id="rId28"/>
    <p:sldId id="348" r:id="rId29"/>
    <p:sldId id="350" r:id="rId30"/>
    <p:sldId id="351" r:id="rId31"/>
    <p:sldId id="352" r:id="rId32"/>
    <p:sldId id="353" r:id="rId33"/>
    <p:sldId id="261" r:id="rId34"/>
    <p:sldId id="335" r:id="rId35"/>
    <p:sldId id="337" r:id="rId36"/>
    <p:sldId id="260" r:id="rId37"/>
    <p:sldId id="362" r:id="rId38"/>
    <p:sldId id="321" r:id="rId39"/>
    <p:sldId id="363" r:id="rId40"/>
    <p:sldId id="364" r:id="rId41"/>
    <p:sldId id="365" r:id="rId42"/>
    <p:sldId id="366" r:id="rId43"/>
    <p:sldId id="327" r:id="rId44"/>
    <p:sldId id="385" r:id="rId45"/>
    <p:sldId id="376" r:id="rId46"/>
    <p:sldId id="377" r:id="rId47"/>
    <p:sldId id="378" r:id="rId48"/>
    <p:sldId id="379" r:id="rId49"/>
    <p:sldId id="380" r:id="rId50"/>
    <p:sldId id="381" r:id="rId51"/>
    <p:sldId id="382" r:id="rId52"/>
    <p:sldId id="326" r:id="rId53"/>
  </p:sldIdLst>
  <p:sldSz cx="12192000" cy="6858000"/>
  <p:notesSz cx="6858000" cy="9144000"/>
  <p:custDataLst>
    <p:tags r:id="rId5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彭玉凤" initials="彭玉凤" lastIdx="1" clrIdx="0"/>
  <p:cmAuthor id="1483810881" name="WPS_1679281038" initials="W" lastIdx="1" clrIdx="2"/>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2E2F"/>
    <a:srgbClr val="B526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3D157E4-E78C-4C3E-8AFF-B0102373F55A}" styleName="表样式 1 25 3 2">
    <a:wholeTbl>
      <a:tcTxStyle>
        <a:fontRef idx="none">
          <a:srgbClr val="000000"/>
        </a:fontRef>
      </a:tcTxStyle>
      <a:tcStyle>
        <a:tcBdr>
          <a:left>
            <a:ln>
              <a:noFill/>
            </a:ln>
          </a:left>
          <a:right>
            <a:ln>
              <a:noFill/>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wholeTbl>
    <a:band2H>
      <a:tcStyle>
        <a:tcBdr/>
        <a:fill>
          <a:solidFill>
            <a:srgbClr val="F3F2F2"/>
          </a:solidFill>
        </a:fill>
      </a:tcStyle>
    </a:band2H>
    <a:band1V>
      <a:tcStyle>
        <a:tcBdr/>
        <a:fill>
          <a:solidFill>
            <a:srgbClr val="F3F2F2"/>
          </a:solidFill>
        </a:fill>
      </a:tcStyle>
    </a:band1V>
    <a:lastCol>
      <a:tcTxStyle>
        <a:fontRef idx="none">
          <a:srgbClr val="000000"/>
        </a:fontRef>
      </a:tcTxStyle>
      <a:tcStyle>
        <a:tcBdr>
          <a:left>
            <a:ln w="12700" cmpd="sng">
              <a:solidFill>
                <a:schemeClr val="accent1"/>
              </a:solidFill>
              <a:prstDash val="solid"/>
            </a:ln>
          </a:left>
          <a:right>
            <a:ln>
              <a:noFill/>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lastCol>
    <a:firstCol>
      <a:tcTxStyle b="on">
        <a:fontRef idx="none">
          <a:schemeClr val="accent1"/>
        </a:fontRef>
      </a:tcTxStyle>
      <a:tcStyle>
        <a:tcBdr>
          <a:left>
            <a:ln>
              <a:noFill/>
            </a:ln>
          </a:left>
          <a:right>
            <a:ln w="12700" cmpd="sng">
              <a:solidFill>
                <a:schemeClr val="accent1"/>
              </a:solidFill>
              <a:prstDash val="solid"/>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firstCol>
    <a:firstRow>
      <a:tcTxStyle b="on">
        <a:fontRef idx="none">
          <a:schemeClr val="accent1"/>
        </a:fontRef>
      </a:tcTxStyle>
      <a:tcStyle>
        <a:tcBdr>
          <a:left>
            <a:ln>
              <a:noFill/>
            </a:ln>
          </a:left>
          <a:right>
            <a:ln>
              <a:noFill/>
            </a:ln>
          </a:right>
          <a:top>
            <a:ln>
              <a:noFill/>
            </a:ln>
          </a:top>
          <a:bottom>
            <a:ln w="12700" cmpd="sng">
              <a:solidFill>
                <a:schemeClr val="accent1"/>
              </a:solidFill>
              <a:prstDash val="solid"/>
            </a:ln>
          </a:bottom>
          <a:insideH>
            <a:ln>
              <a:noFill/>
            </a:ln>
          </a:insideH>
          <a:insideV>
            <a:ln>
              <a:noFill/>
            </a:ln>
          </a:insideV>
        </a:tcBdr>
        <a:fill>
          <a:solidFill>
            <a:srgbClr val="FFFFFF"/>
          </a:solidFill>
        </a:fill>
      </a:tcStyle>
    </a:firstRow>
  </a:tblStyle>
  <a:tblStyle styleId="{8AD606F0-0AB1-4AE4-9B03-8E837F269870}" styleName="表样式 1 25 3 2">
    <a:wholeTbl>
      <a:tcTxStyle>
        <a:fontRef idx="none">
          <a:srgbClr val="000000"/>
        </a:fontRef>
      </a:tcTxStyle>
      <a:tcStyle>
        <a:tcBdr>
          <a:left>
            <a:ln>
              <a:noFill/>
            </a:ln>
          </a:left>
          <a:right>
            <a:ln>
              <a:noFill/>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wholeTbl>
    <a:band2H>
      <a:tcStyle>
        <a:tcBdr/>
        <a:fill>
          <a:solidFill>
            <a:srgbClr val="F3F2F2"/>
          </a:solidFill>
        </a:fill>
      </a:tcStyle>
    </a:band2H>
    <a:band1V>
      <a:tcStyle>
        <a:tcBdr/>
        <a:fill>
          <a:solidFill>
            <a:srgbClr val="F3F2F2"/>
          </a:solidFill>
        </a:fill>
      </a:tcStyle>
    </a:band1V>
    <a:lastCol>
      <a:tcTxStyle>
        <a:fontRef idx="none">
          <a:srgbClr val="000000"/>
        </a:fontRef>
      </a:tcTxStyle>
      <a:tcStyle>
        <a:tcBdr>
          <a:left>
            <a:ln w="12700" cmpd="sng">
              <a:solidFill>
                <a:schemeClr val="accent1"/>
              </a:solidFill>
              <a:prstDash val="solid"/>
            </a:ln>
          </a:left>
          <a:right>
            <a:ln>
              <a:noFill/>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lastCol>
    <a:firstCol>
      <a:tcTxStyle b="on">
        <a:fontRef idx="none">
          <a:schemeClr val="accent1"/>
        </a:fontRef>
      </a:tcTxStyle>
      <a:tcStyle>
        <a:tcBdr>
          <a:left>
            <a:ln>
              <a:noFill/>
            </a:ln>
          </a:left>
          <a:right>
            <a:ln w="12700" cmpd="sng">
              <a:solidFill>
                <a:schemeClr val="accent1"/>
              </a:solidFill>
              <a:prstDash val="solid"/>
            </a:ln>
          </a:right>
          <a:top>
            <a:ln w="12700" cmpd="sng">
              <a:solidFill>
                <a:schemeClr val="accent1"/>
              </a:solidFill>
              <a:prstDash val="solid"/>
            </a:ln>
          </a:top>
          <a:bottom>
            <a:ln w="12700" cmpd="sng">
              <a:solidFill>
                <a:schemeClr val="accent1"/>
              </a:solidFill>
              <a:prstDash val="solid"/>
            </a:ln>
          </a:bottom>
          <a:insideH>
            <a:ln>
              <a:noFill/>
            </a:ln>
          </a:insideH>
          <a:insideV>
            <a:ln>
              <a:noFill/>
            </a:ln>
          </a:insideV>
        </a:tcBdr>
        <a:fill>
          <a:solidFill>
            <a:srgbClr val="FFFFFF"/>
          </a:solidFill>
        </a:fill>
      </a:tcStyle>
    </a:firstCol>
    <a:firstRow>
      <a:tcTxStyle b="on">
        <a:fontRef idx="none">
          <a:schemeClr val="accent1"/>
        </a:fontRef>
      </a:tcTxStyle>
      <a:tcStyle>
        <a:tcBdr>
          <a:left>
            <a:ln>
              <a:noFill/>
            </a:ln>
          </a:left>
          <a:right>
            <a:ln>
              <a:noFill/>
            </a:ln>
          </a:right>
          <a:top>
            <a:ln>
              <a:noFill/>
            </a:ln>
          </a:top>
          <a:bottom>
            <a:ln w="12700" cmpd="sng">
              <a:solidFill>
                <a:schemeClr val="accent1"/>
              </a:solidFill>
              <a:prstDash val="solid"/>
            </a:ln>
          </a:bottom>
          <a:insideH>
            <a:ln>
              <a:noFill/>
            </a:ln>
          </a:insideH>
          <a:insideV>
            <a:ln>
              <a:noFill/>
            </a:ln>
          </a:insideV>
        </a:tcBdr>
        <a:fill>
          <a:solidFill>
            <a:srgbClr val="FFFFFF"/>
          </a:solidFill>
        </a:fill>
      </a:tcStyle>
    </a:firstRow>
  </a:tblStyle>
  <a:tblStyle styleId="{BDA33D95-BA22-43C5-B7BA-1A7C0A55FEE6}" styleName="表样式 1 25">
    <a:wholeTbl>
      <a:tcTxStyle>
        <a:fontRef idx="none">
          <a:srgbClr val="000000"/>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rgbClr val="FFFFFF"/>
          </a:solidFill>
        </a:fill>
      </a:tcStyle>
    </a:wholeTbl>
    <a:band2H>
      <a:tcStyle>
        <a:tcBdr/>
        <a:fill>
          <a:solidFill>
            <a:schemeClr val="accent1">
              <a:lumMod val="10000"/>
              <a:lumOff val="90000"/>
            </a:schemeClr>
          </a:solidFill>
        </a:fill>
      </a:tcStyle>
    </a:band2H>
    <a:band1V>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accent1">
              <a:lumMod val="10000"/>
              <a:lumOff val="90000"/>
            </a:schemeClr>
          </a:solidFill>
        </a:fill>
      </a:tcStyle>
    </a:band1V>
    <a:band2V>
      <a:tcStyle>
        <a:tcBdr>
          <a:left>
            <a:ln w="9525" cmpd="sng">
              <a:solidFill>
                <a:schemeClr val="accent1">
                  <a:lumMod val="40000"/>
                  <a:lumOff val="60000"/>
                </a:schemeClr>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1">
                  <a:lumMod val="40000"/>
                  <a:lumOff val="60000"/>
                </a:schemeClr>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lastCol>
    <a:firstCol>
      <a:tcTxStyle b="on">
        <a:fontRef idx="none">
          <a:srgbClr val="08090C"/>
        </a:fontRef>
      </a:tcTxStyle>
      <a:tcStyle>
        <a:tcBdr>
          <a:left>
            <a:ln w="9525" cmpd="sng">
              <a:solidFill>
                <a:schemeClr val="accent1"/>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firstCol>
    <a:lastRow>
      <a:tcTxStyle b="on">
        <a:fontRef idx="none">
          <a:schemeClr val="accent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eCell>
    <a:swCell>
      <a:tcTxStyle b="on">
        <a:fontRef idx="none">
          <a:schemeClr val="accent1"/>
        </a:fontRef>
      </a:tcTxStyle>
      <a:tcStyle>
        <a:tcBdr>
          <a:left>
            <a:ln w="9525" cmpd="sng">
              <a:solidFill>
                <a:schemeClr val="accent1"/>
              </a:solidFill>
              <a:prstDash val="solid"/>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wCell>
    <a:firstRow>
      <a:tcTxStyle b="on">
        <a:fontRef idx="none">
          <a:srgbClr val="FFFFFF"/>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w="9525" cmpd="sng">
              <a:solidFill>
                <a:schemeClr val="accent1">
                  <a:lumMod val="40000"/>
                  <a:lumOff val="60000"/>
                </a:schemeClr>
              </a:solidFill>
              <a:prstDash val="solid"/>
            </a:ln>
          </a:insideV>
        </a:tcBdr>
        <a:fill>
          <a:solidFill>
            <a:schemeClr val="accent1"/>
          </a:solidFill>
        </a:fill>
      </a:tcStyle>
    </a:firstRow>
  </a:tblStyle>
  <a:tblStyle styleId="{7B5341F6-27BA-41F3-AA0C-97DA8FF18DD7}" styleName="表样式 1 25">
    <a:wholeTbl>
      <a:tcTxStyle>
        <a:fontRef idx="none">
          <a:srgbClr val="000000"/>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rgbClr val="FFFFFF"/>
          </a:solidFill>
        </a:fill>
      </a:tcStyle>
    </a:wholeTbl>
    <a:band2H>
      <a:tcStyle>
        <a:tcBdr/>
        <a:fill>
          <a:solidFill>
            <a:schemeClr val="accent1">
              <a:lumMod val="10000"/>
              <a:lumOff val="90000"/>
            </a:schemeClr>
          </a:solidFill>
        </a:fill>
      </a:tcStyle>
    </a:band2H>
    <a:band1V>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w="9525" cmpd="sng">
              <a:solidFill>
                <a:schemeClr val="accent1">
                  <a:lumMod val="40000"/>
                  <a:lumOff val="60000"/>
                </a:schemeClr>
              </a:solidFill>
              <a:prstDash val="solid"/>
            </a:ln>
          </a:insideV>
        </a:tcBdr>
        <a:fill>
          <a:solidFill>
            <a:schemeClr val="accent1">
              <a:lumMod val="10000"/>
              <a:lumOff val="90000"/>
            </a:schemeClr>
          </a:solidFill>
        </a:fill>
      </a:tcStyle>
    </a:band1V>
    <a:band2V>
      <a:tcStyle>
        <a:tcBdr>
          <a:left>
            <a:ln w="9525" cmpd="sng">
              <a:solidFill>
                <a:schemeClr val="accent1">
                  <a:lumMod val="40000"/>
                  <a:lumOff val="60000"/>
                </a:schemeClr>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1">
                  <a:lumMod val="40000"/>
                  <a:lumOff val="60000"/>
                </a:schemeClr>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lastCol>
    <a:firstCol>
      <a:tcTxStyle b="on">
        <a:fontRef idx="none">
          <a:srgbClr val="08090C"/>
        </a:fontRef>
      </a:tcTxStyle>
      <a:tcStyle>
        <a:tcBdr>
          <a:left>
            <a:ln w="9525" cmpd="sng">
              <a:solidFill>
                <a:schemeClr val="accent1"/>
              </a:solidFill>
              <a:prstDash val="solid"/>
            </a:ln>
          </a:left>
          <a:right>
            <a:ln w="9525" cmpd="sng">
              <a:solidFill>
                <a:schemeClr val="accent1">
                  <a:lumMod val="40000"/>
                  <a:lumOff val="60000"/>
                </a:schemeClr>
              </a:solidFill>
              <a:prstDash val="solid"/>
            </a:ln>
          </a:right>
          <a:top>
            <a:ln w="9525" cmpd="sng">
              <a:solidFill>
                <a:schemeClr val="accent1"/>
              </a:solidFill>
              <a:prstDash val="solid"/>
            </a:ln>
          </a:top>
          <a:bottom>
            <a:ln w="9525" cmpd="sng">
              <a:solidFill>
                <a:schemeClr val="accent1"/>
              </a:solidFill>
              <a:prstDash val="solid"/>
            </a:ln>
          </a:bottom>
          <a:insideH>
            <a:ln w="9525" cmpd="sng">
              <a:solidFill>
                <a:schemeClr val="accent1">
                  <a:lumMod val="40000"/>
                  <a:lumOff val="60000"/>
                </a:schemeClr>
              </a:solidFill>
              <a:prstDash val="solid"/>
            </a:ln>
          </a:insideH>
          <a:insideV>
            <a:ln>
              <a:noFill/>
            </a:ln>
          </a:insideV>
        </a:tcBdr>
        <a:fill>
          <a:solidFill>
            <a:schemeClr val="accent1">
              <a:lumMod val="20000"/>
              <a:lumOff val="80000"/>
            </a:schemeClr>
          </a:solidFill>
        </a:fill>
      </a:tcStyle>
    </a:firstCol>
    <a:lastRow>
      <a:tcTxStyle b="on">
        <a:fontRef idx="none">
          <a:schemeClr val="accent1"/>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eCell>
    <a:swCell>
      <a:tcTxStyle b="on">
        <a:fontRef idx="none">
          <a:schemeClr val="accent1"/>
        </a:fontRef>
      </a:tcTxStyle>
      <a:tcStyle>
        <a:tcBdr>
          <a:left>
            <a:ln w="9525" cmpd="sng">
              <a:solidFill>
                <a:schemeClr val="accent1"/>
              </a:solidFill>
              <a:prstDash val="solid"/>
            </a:ln>
          </a:left>
          <a:right>
            <a:ln>
              <a:noFill/>
            </a:ln>
          </a:right>
          <a:top>
            <a:ln w="9525" cmpd="sng">
              <a:solidFill>
                <a:schemeClr val="accent1"/>
              </a:solidFill>
              <a:prstDash val="solid"/>
            </a:ln>
          </a:top>
          <a:bottom>
            <a:ln w="9525" cmpd="sng">
              <a:solidFill>
                <a:schemeClr val="accent1"/>
              </a:solidFill>
              <a:prstDash val="solid"/>
            </a:ln>
          </a:bottom>
          <a:insideH>
            <a:ln>
              <a:noFill/>
            </a:ln>
          </a:insideH>
          <a:insideV>
            <a:ln>
              <a:noFill/>
            </a:ln>
          </a:insideV>
        </a:tcBdr>
        <a:fill>
          <a:solidFill>
            <a:srgbClr val="FFFFFF"/>
          </a:solidFill>
        </a:fill>
      </a:tcStyle>
    </a:swCell>
    <a:firstRow>
      <a:tcTxStyle b="on">
        <a:fontRef idx="none">
          <a:srgbClr val="FFFFFF"/>
        </a:fontRef>
      </a:tcTxStyle>
      <a:tcStyle>
        <a:tcBdr>
          <a:left>
            <a:ln w="9525" cmpd="sng">
              <a:solidFill>
                <a:schemeClr val="accent1"/>
              </a:solidFill>
              <a:prstDash val="solid"/>
            </a:ln>
          </a:left>
          <a:right>
            <a:ln w="9525" cmpd="sng">
              <a:solidFill>
                <a:schemeClr val="accent1"/>
              </a:solidFill>
              <a:prstDash val="solid"/>
            </a:ln>
          </a:right>
          <a:top>
            <a:ln w="9525" cmpd="sng">
              <a:solidFill>
                <a:schemeClr val="accent1"/>
              </a:solidFill>
              <a:prstDash val="solid"/>
            </a:ln>
          </a:top>
          <a:bottom>
            <a:ln w="9525" cmpd="sng">
              <a:solidFill>
                <a:schemeClr val="accent1"/>
              </a:solidFill>
              <a:prstDash val="solid"/>
            </a:ln>
          </a:bottom>
          <a:insideH>
            <a:ln>
              <a:noFill/>
            </a:ln>
          </a:insideH>
          <a:insideV>
            <a:ln w="9525" cmpd="sng">
              <a:solidFill>
                <a:schemeClr val="accent1">
                  <a:lumMod val="40000"/>
                  <a:lumOff val="60000"/>
                </a:schemeClr>
              </a:solidFill>
              <a:prstDash val="solid"/>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7" d="100"/>
          <a:sy n="77" d="100"/>
        </p:scale>
        <p:origin x="1854" y="72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8" Type="http://schemas.openxmlformats.org/officeDocument/2006/relationships/tags" Target="tags/tag80.xml"/><Relationship Id="rId57" Type="http://schemas.openxmlformats.org/officeDocument/2006/relationships/commentAuthors" Target="commentAuthors.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C2D05A-E5BB-4AEC-94D1-F4159B371D0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30F599-AD5A-4A5F-BDD7-77FE2A4F7AA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cxnSp>
        <p:nvCxnSpPr>
          <p:cNvPr id="6" name="直接连接符 5"/>
          <p:cNvCxnSpPr/>
          <p:nvPr userDrawn="1"/>
        </p:nvCxnSpPr>
        <p:spPr>
          <a:xfrm>
            <a:off x="0" y="1085218"/>
            <a:ext cx="1172436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258871" y="306978"/>
            <a:ext cx="5136715" cy="549274"/>
          </a:xfrm>
        </p:spPr>
        <p:txBody>
          <a:bodyPr>
            <a:normAutofit/>
          </a:bodyPr>
          <a:lstStyle>
            <a:lvl1pPr marL="571500" indent="-571500">
              <a:buFont typeface="Wingdings" panose="05000000000000000000" pitchFamily="2" charset="2"/>
              <a:buChar char="u"/>
              <a:defRPr sz="2400" b="1">
                <a:solidFill>
                  <a:schemeClr val="bg2"/>
                </a:soli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8" name="矩形 7"/>
          <p:cNvSpPr/>
          <p:nvPr userDrawn="1"/>
        </p:nvSpPr>
        <p:spPr>
          <a:xfrm>
            <a:off x="0" y="891916"/>
            <a:ext cx="6751529" cy="101613"/>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5440471" y="891916"/>
            <a:ext cx="6751529" cy="101613"/>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2"/>
          <a:stretch>
            <a:fillRect/>
          </a:stretch>
        </p:blipFill>
        <p:spPr>
          <a:xfrm>
            <a:off x="10881811" y="223820"/>
            <a:ext cx="1063844" cy="120101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cxnSp>
        <p:nvCxnSpPr>
          <p:cNvPr id="6" name="直接连接符 5"/>
          <p:cNvCxnSpPr/>
          <p:nvPr userDrawn="1"/>
        </p:nvCxnSpPr>
        <p:spPr>
          <a:xfrm>
            <a:off x="0" y="1085218"/>
            <a:ext cx="1172436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标题 1"/>
          <p:cNvSpPr>
            <a:spLocks noGrp="1"/>
          </p:cNvSpPr>
          <p:nvPr>
            <p:ph type="title"/>
          </p:nvPr>
        </p:nvSpPr>
        <p:spPr>
          <a:xfrm>
            <a:off x="258871" y="306978"/>
            <a:ext cx="5136715" cy="549274"/>
          </a:xfrm>
        </p:spPr>
        <p:txBody>
          <a:bodyPr>
            <a:normAutofit/>
          </a:bodyPr>
          <a:lstStyle>
            <a:lvl1pPr marL="571500" indent="-571500">
              <a:buFont typeface="Wingdings" panose="05000000000000000000" pitchFamily="2" charset="2"/>
              <a:buChar char="u"/>
              <a:defRPr sz="2400" b="1">
                <a:solidFill>
                  <a:schemeClr val="bg2"/>
                </a:solidFill>
              </a:defRPr>
            </a:lvl1pPr>
          </a:lstStyle>
          <a:p>
            <a:r>
              <a:rPr lang="zh-CN" altLang="en-US"/>
              <a:t>单击此处编辑母版标题样式</a:t>
            </a:r>
            <a:endParaRPr lang="zh-CN" altLang="en-US"/>
          </a:p>
        </p:txBody>
      </p:sp>
      <p:sp>
        <p:nvSpPr>
          <p:cNvPr id="8" name="矩形 7"/>
          <p:cNvSpPr/>
          <p:nvPr userDrawn="1"/>
        </p:nvSpPr>
        <p:spPr>
          <a:xfrm>
            <a:off x="0" y="891916"/>
            <a:ext cx="6751529" cy="101613"/>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5440471" y="891916"/>
            <a:ext cx="6751529" cy="101613"/>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2"/>
          <a:stretch>
            <a:fillRect/>
          </a:stretch>
        </p:blipFill>
        <p:spPr>
          <a:xfrm>
            <a:off x="10881811" y="223820"/>
            <a:ext cx="1063844" cy="120101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cxnSp>
        <p:nvCxnSpPr>
          <p:cNvPr id="6" name="直接连接符 5"/>
          <p:cNvCxnSpPr/>
          <p:nvPr userDrawn="1"/>
        </p:nvCxnSpPr>
        <p:spPr>
          <a:xfrm>
            <a:off x="0" y="1085218"/>
            <a:ext cx="1172436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标题 1"/>
          <p:cNvSpPr>
            <a:spLocks noGrp="1"/>
          </p:cNvSpPr>
          <p:nvPr>
            <p:ph type="title"/>
          </p:nvPr>
        </p:nvSpPr>
        <p:spPr>
          <a:xfrm>
            <a:off x="258871" y="306978"/>
            <a:ext cx="5136715" cy="549274"/>
          </a:xfrm>
        </p:spPr>
        <p:txBody>
          <a:bodyPr>
            <a:normAutofit/>
          </a:bodyPr>
          <a:lstStyle>
            <a:lvl1pPr marL="571500" indent="-571500">
              <a:buFont typeface="Wingdings" panose="05000000000000000000" pitchFamily="2" charset="2"/>
              <a:buChar char="u"/>
              <a:defRPr sz="2400" b="1">
                <a:solidFill>
                  <a:schemeClr val="bg2"/>
                </a:solidFill>
              </a:defRPr>
            </a:lvl1pPr>
          </a:lstStyle>
          <a:p>
            <a:r>
              <a:rPr lang="zh-CN" altLang="en-US"/>
              <a:t>单击此处编辑母版标题样式</a:t>
            </a:r>
            <a:endParaRPr lang="zh-CN" altLang="en-US"/>
          </a:p>
        </p:txBody>
      </p:sp>
      <p:sp>
        <p:nvSpPr>
          <p:cNvPr id="8" name="矩形 7"/>
          <p:cNvSpPr/>
          <p:nvPr userDrawn="1"/>
        </p:nvSpPr>
        <p:spPr>
          <a:xfrm>
            <a:off x="0" y="891916"/>
            <a:ext cx="6751529" cy="101613"/>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5440471" y="891916"/>
            <a:ext cx="6751529" cy="101613"/>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2"/>
          <a:stretch>
            <a:fillRect/>
          </a:stretch>
        </p:blipFill>
        <p:spPr>
          <a:xfrm>
            <a:off x="10881811" y="223820"/>
            <a:ext cx="1063844" cy="120101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cxnSp>
        <p:nvCxnSpPr>
          <p:cNvPr id="6" name="直接连接符 5"/>
          <p:cNvCxnSpPr/>
          <p:nvPr userDrawn="1"/>
        </p:nvCxnSpPr>
        <p:spPr>
          <a:xfrm>
            <a:off x="0" y="1085218"/>
            <a:ext cx="1172436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标题 1"/>
          <p:cNvSpPr>
            <a:spLocks noGrp="1"/>
          </p:cNvSpPr>
          <p:nvPr>
            <p:ph type="title"/>
          </p:nvPr>
        </p:nvSpPr>
        <p:spPr>
          <a:xfrm>
            <a:off x="258871" y="306978"/>
            <a:ext cx="5136715" cy="549274"/>
          </a:xfrm>
        </p:spPr>
        <p:txBody>
          <a:bodyPr>
            <a:normAutofit/>
          </a:bodyPr>
          <a:lstStyle>
            <a:lvl1pPr marL="571500" indent="-571500">
              <a:buFont typeface="Wingdings" panose="05000000000000000000" pitchFamily="2" charset="2"/>
              <a:buChar char="u"/>
              <a:defRPr sz="2400" b="1">
                <a:solidFill>
                  <a:schemeClr val="bg2"/>
                </a:solidFill>
              </a:defRPr>
            </a:lvl1pPr>
          </a:lstStyle>
          <a:p>
            <a:r>
              <a:rPr lang="zh-CN" altLang="en-US"/>
              <a:t>单击此处编辑母版标题样式</a:t>
            </a:r>
            <a:endParaRPr lang="zh-CN" altLang="en-US"/>
          </a:p>
        </p:txBody>
      </p:sp>
      <p:sp>
        <p:nvSpPr>
          <p:cNvPr id="8" name="矩形 7"/>
          <p:cNvSpPr/>
          <p:nvPr userDrawn="1"/>
        </p:nvSpPr>
        <p:spPr>
          <a:xfrm>
            <a:off x="0" y="891916"/>
            <a:ext cx="6751529" cy="101613"/>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5440471" y="891916"/>
            <a:ext cx="6751529" cy="101613"/>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2"/>
          <a:stretch>
            <a:fillRect/>
          </a:stretch>
        </p:blipFill>
        <p:spPr>
          <a:xfrm>
            <a:off x="10881811" y="223820"/>
            <a:ext cx="1063844" cy="12010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6.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6.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32.xml"/><Relationship Id="rId4" Type="http://schemas.openxmlformats.org/officeDocument/2006/relationships/image" Target="../media/image4.png"/><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tags" Target="../tags/tag33.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tags" Target="../tags/tag34.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6.xml"/><Relationship Id="rId2" Type="http://schemas.openxmlformats.org/officeDocument/2006/relationships/image" Target="../media/image12.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6.xml"/><Relationship Id="rId2" Type="http://schemas.openxmlformats.org/officeDocument/2006/relationships/image" Target="../media/image13.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6.xml"/><Relationship Id="rId3" Type="http://schemas.openxmlformats.org/officeDocument/2006/relationships/tags" Target="../tags/tag35.xml"/><Relationship Id="rId2" Type="http://schemas.openxmlformats.org/officeDocument/2006/relationships/image" Target="../media/image4.png"/><Relationship Id="rId1" Type="http://schemas.openxmlformats.org/officeDocument/2006/relationships/image" Target="../media/image14.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6.xml"/><Relationship Id="rId2" Type="http://schemas.openxmlformats.org/officeDocument/2006/relationships/image" Target="../media/image4.png"/><Relationship Id="rId1" Type="http://schemas.openxmlformats.org/officeDocument/2006/relationships/tags" Target="../tags/tag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6.xml"/><Relationship Id="rId4" Type="http://schemas.openxmlformats.org/officeDocument/2006/relationships/tags" Target="../tags/tag38.xml"/><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tags" Target="../tags/tag37.xml"/></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6.xml"/><Relationship Id="rId5" Type="http://schemas.openxmlformats.org/officeDocument/2006/relationships/tags" Target="../tags/tag40.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tags" Target="../tags/tag39.xml"/></Relationships>
</file>

<file path=ppt/slides/_rels/slide22.xml.rels><?xml version="1.0" encoding="UTF-8" standalone="yes"?>
<Relationships xmlns="http://schemas.openxmlformats.org/package/2006/relationships"><Relationship Id="rId9" Type="http://schemas.openxmlformats.org/officeDocument/2006/relationships/image" Target="../media/image19.png"/><Relationship Id="rId8" Type="http://schemas.microsoft.com/office/2007/relationships/media" Target="../media/media2.mp4"/><Relationship Id="rId7" Type="http://schemas.openxmlformats.org/officeDocument/2006/relationships/video" Target="../media/media2.mp4"/><Relationship Id="rId6" Type="http://schemas.openxmlformats.org/officeDocument/2006/relationships/image" Target="../media/image18.png"/><Relationship Id="rId5" Type="http://schemas.microsoft.com/office/2007/relationships/media" Target="../media/media1.mp4"/><Relationship Id="rId4" Type="http://schemas.openxmlformats.org/officeDocument/2006/relationships/video" Target="../media/media1.mp4"/><Relationship Id="rId3" Type="http://schemas.openxmlformats.org/officeDocument/2006/relationships/image" Target="../media/image16.png"/><Relationship Id="rId2" Type="http://schemas.openxmlformats.org/officeDocument/2006/relationships/image" Target="../media/image4.png"/><Relationship Id="rId12" Type="http://schemas.openxmlformats.org/officeDocument/2006/relationships/notesSlide" Target="../notesSlides/notesSlide11.xml"/><Relationship Id="rId11" Type="http://schemas.openxmlformats.org/officeDocument/2006/relationships/slideLayout" Target="../slideLayouts/slideLayout6.xml"/><Relationship Id="rId10" Type="http://schemas.openxmlformats.org/officeDocument/2006/relationships/tags" Target="../tags/tag42.xml"/><Relationship Id="rId1" Type="http://schemas.openxmlformats.org/officeDocument/2006/relationships/tags" Target="../tags/tag4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6.xml"/><Relationship Id="rId4" Type="http://schemas.openxmlformats.org/officeDocument/2006/relationships/tags" Target="../tags/tag44.xml"/><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tags" Target="../tags/tag43.xml"/></Relationships>
</file>

<file path=ppt/slides/_rels/slide25.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9" Type="http://schemas.openxmlformats.org/officeDocument/2006/relationships/notesSlide" Target="../notesSlides/notesSlide13.xml"/><Relationship Id="rId18" Type="http://schemas.openxmlformats.org/officeDocument/2006/relationships/slideLayout" Target="../slideLayouts/slideLayout6.xml"/><Relationship Id="rId17" Type="http://schemas.openxmlformats.org/officeDocument/2006/relationships/tags" Target="../tags/tag60.xml"/><Relationship Id="rId16" Type="http://schemas.openxmlformats.org/officeDocument/2006/relationships/image" Target="../media/image4.png"/><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6.xml"/><Relationship Id="rId4" Type="http://schemas.openxmlformats.org/officeDocument/2006/relationships/tags" Target="../tags/tag62.xml"/><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tags" Target="../tags/tag61.xml"/></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6.xml"/><Relationship Id="rId4" Type="http://schemas.openxmlformats.org/officeDocument/2006/relationships/tags" Target="../tags/tag64.xml"/><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tags" Target="../tags/tag63.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6.xml"/><Relationship Id="rId4" Type="http://schemas.openxmlformats.org/officeDocument/2006/relationships/tags" Target="../tags/tag66.xml"/><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tags" Target="../tags/tag65.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6.xml"/><Relationship Id="rId4" Type="http://schemas.openxmlformats.org/officeDocument/2006/relationships/tags" Target="../tags/tag68.xml"/><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tags" Target="../tags/tag6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6.xml"/><Relationship Id="rId4" Type="http://schemas.openxmlformats.org/officeDocument/2006/relationships/tags" Target="../tags/tag70.xml"/><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tags" Target="../tags/tag6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6.xml"/><Relationship Id="rId3" Type="http://schemas.openxmlformats.org/officeDocument/2006/relationships/image" Target="../media/image4.png"/><Relationship Id="rId2" Type="http://schemas.openxmlformats.org/officeDocument/2006/relationships/hyperlink" Target="https://blog.csdn.net/qq_44866828/article/details/149414465" TargetMode="External"/><Relationship Id="rId1" Type="http://schemas.openxmlformats.org/officeDocument/2006/relationships/tags" Target="../tags/tag71.xml"/></Relationships>
</file>

<file path=ppt/slides/_rels/slide33.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6.xml"/><Relationship Id="rId6" Type="http://schemas.openxmlformats.org/officeDocument/2006/relationships/tags" Target="../tags/tag76.xml"/><Relationship Id="rId5" Type="http://schemas.openxmlformats.org/officeDocument/2006/relationships/image" Target="../media/image4.png"/><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35.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tags" Target="../tags/tag77.xml"/><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6.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tags" Target="../tags/tag78.xml"/><Relationship Id="rId1" Type="http://schemas.openxmlformats.org/officeDocument/2006/relationships/image" Target="../media/image26.png"/></Relationships>
</file>

<file path=ppt/slides/_rels/slide38.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7" Type="http://schemas.openxmlformats.org/officeDocument/2006/relationships/slideLayout" Target="../slideLayouts/slideLayout1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tags" Target="../tags/tag79.xml"/><Relationship Id="rId1" Type="http://schemas.openxmlformats.org/officeDocument/2006/relationships/image" Target="../media/image26.pn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5.pn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6.xml"/><Relationship Id="rId5" Type="http://schemas.openxmlformats.org/officeDocument/2006/relationships/image" Target="../media/image52.png"/><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6.xml"/><Relationship Id="rId4" Type="http://schemas.openxmlformats.org/officeDocument/2006/relationships/image" Target="../media/image55.png"/><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image" Target="../media/image3.png"/><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5.xml"/><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tags" Target="../tags/tag4.xml"/><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6" Type="http://schemas.openxmlformats.org/officeDocument/2006/relationships/slideLayout" Target="../slideLayouts/slideLayout6.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image" Target="../media/image4.png"/><Relationship Id="rId10" Type="http://schemas.openxmlformats.org/officeDocument/2006/relationships/tags" Target="../tags/tag15.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6.xml"/><Relationship Id="rId5" Type="http://schemas.openxmlformats.org/officeDocument/2006/relationships/tags" Target="../tags/tag25.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tags" Target="../tags/tag24.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6538586"/>
            <a:ext cx="12192000"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梯形 5"/>
          <p:cNvSpPr/>
          <p:nvPr/>
        </p:nvSpPr>
        <p:spPr>
          <a:xfrm>
            <a:off x="2732762" y="6212910"/>
            <a:ext cx="6726476" cy="645090"/>
          </a:xfrm>
          <a:prstGeom prst="trapezoid">
            <a:avLst>
              <a:gd name="adj" fmla="val 44048"/>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882790" y="6360452"/>
            <a:ext cx="4426420" cy="337185"/>
          </a:xfrm>
          <a:prstGeom prst="rect">
            <a:avLst/>
          </a:prstGeom>
          <a:noFill/>
        </p:spPr>
        <p:txBody>
          <a:bodyPr wrap="square" rtlCol="0">
            <a:spAutoFit/>
          </a:bodyPr>
          <a:lstStyle/>
          <a:p>
            <a:pPr algn="dist"/>
            <a:r>
              <a:rPr lang="zh-CN" altLang="en-US" sz="1600" dirty="0">
                <a:solidFill>
                  <a:schemeClr val="bg1"/>
                </a:solidFill>
              </a:rPr>
              <a:t>万拓</a:t>
            </a:r>
            <a:r>
              <a:rPr lang="zh-CN" altLang="en-US" sz="1600" dirty="0">
                <a:solidFill>
                  <a:schemeClr val="bg1"/>
                </a:solidFill>
              </a:rPr>
              <a:t>营销</a:t>
            </a:r>
            <a:endParaRPr lang="zh-CN" altLang="en-US" sz="1600" dirty="0">
              <a:solidFill>
                <a:schemeClr val="bg1"/>
              </a:solidFill>
            </a:endParaRPr>
          </a:p>
        </p:txBody>
      </p:sp>
      <p:sp>
        <p:nvSpPr>
          <p:cNvPr id="9" name="文本框 8"/>
          <p:cNvSpPr txBox="1"/>
          <p:nvPr/>
        </p:nvSpPr>
        <p:spPr>
          <a:xfrm>
            <a:off x="5220970" y="1903730"/>
            <a:ext cx="2769870" cy="844550"/>
          </a:xfrm>
          <a:prstGeom prst="rect">
            <a:avLst/>
          </a:prstGeom>
          <a:noFill/>
        </p:spPr>
        <p:txBody>
          <a:bodyPr wrap="none" rtlCol="0">
            <a:noAutofit/>
          </a:bodyPr>
          <a:lstStyle/>
          <a:p>
            <a:r>
              <a:rPr lang="en-US" altLang="zh-CN" sz="5400" dirty="0">
                <a:solidFill>
                  <a:srgbClr val="B5262C"/>
                </a:solidFill>
                <a:latin typeface="+mj-ea"/>
                <a:ea typeface="+mj-ea"/>
              </a:rPr>
              <a:t>GEO</a:t>
            </a:r>
            <a:r>
              <a:rPr lang="zh-CN" altLang="en-US" sz="5400" dirty="0">
                <a:solidFill>
                  <a:srgbClr val="B5262C"/>
                </a:solidFill>
                <a:latin typeface="+mj-ea"/>
                <a:ea typeface="+mj-ea"/>
              </a:rPr>
              <a:t>介绍</a:t>
            </a:r>
            <a:endParaRPr lang="zh-CN" altLang="en-US" sz="5400" dirty="0">
              <a:solidFill>
                <a:srgbClr val="B5262C"/>
              </a:solidFill>
              <a:latin typeface="+mj-ea"/>
              <a:ea typeface="+mj-ea"/>
            </a:endParaRPr>
          </a:p>
        </p:txBody>
      </p:sp>
      <p:sp>
        <p:nvSpPr>
          <p:cNvPr id="10" name="文本框 9"/>
          <p:cNvSpPr txBox="1"/>
          <p:nvPr/>
        </p:nvSpPr>
        <p:spPr>
          <a:xfrm>
            <a:off x="5335270" y="2699385"/>
            <a:ext cx="4073525" cy="337185"/>
          </a:xfrm>
          <a:prstGeom prst="rect">
            <a:avLst/>
          </a:prstGeom>
          <a:noFill/>
        </p:spPr>
        <p:txBody>
          <a:bodyPr wrap="square" rtlCol="0">
            <a:noAutofit/>
          </a:bodyPr>
          <a:lstStyle/>
          <a:p>
            <a:r>
              <a:rPr lang="en-US" altLang="zh-CN" dirty="0">
                <a:solidFill>
                  <a:schemeClr val="tx1">
                    <a:lumMod val="50000"/>
                    <a:lumOff val="50000"/>
                  </a:schemeClr>
                </a:solidFill>
                <a:latin typeface="+mj-ea"/>
                <a:ea typeface="+mj-ea"/>
              </a:rPr>
              <a:t>GEO INTRODUCTION</a:t>
            </a:r>
            <a:endParaRPr lang="en-US" altLang="zh-CN" dirty="0">
              <a:solidFill>
                <a:schemeClr val="tx1">
                  <a:lumMod val="50000"/>
                  <a:lumOff val="50000"/>
                </a:schemeClr>
              </a:solidFill>
              <a:latin typeface="+mj-ea"/>
              <a:ea typeface="+mj-ea"/>
            </a:endParaRPr>
          </a:p>
        </p:txBody>
      </p:sp>
      <p:grpSp>
        <p:nvGrpSpPr>
          <p:cNvPr id="25" name="组合 24"/>
          <p:cNvGrpSpPr/>
          <p:nvPr/>
        </p:nvGrpSpPr>
        <p:grpSpPr>
          <a:xfrm>
            <a:off x="5201920" y="3264535"/>
            <a:ext cx="2769870" cy="589280"/>
            <a:chOff x="6487371" y="3351974"/>
            <a:chExt cx="1605280" cy="316623"/>
          </a:xfrm>
        </p:grpSpPr>
        <p:sp>
          <p:nvSpPr>
            <p:cNvPr id="23" name="矩形: 圆角 22"/>
            <p:cNvSpPr/>
            <p:nvPr/>
          </p:nvSpPr>
          <p:spPr>
            <a:xfrm>
              <a:off x="6615069" y="3351974"/>
              <a:ext cx="1349876" cy="316623"/>
            </a:xfrm>
            <a:prstGeom prst="roundRect">
              <a:avLst>
                <a:gd name="adj" fmla="val 50000"/>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6487371" y="3410989"/>
              <a:ext cx="1605280" cy="197889"/>
            </a:xfrm>
            <a:prstGeom prst="rect">
              <a:avLst/>
            </a:prstGeom>
            <a:noFill/>
          </p:spPr>
          <p:txBody>
            <a:bodyPr wrap="square" rtlCol="0">
              <a:spAutoFit/>
            </a:bodyPr>
            <a:lstStyle/>
            <a:p>
              <a:pPr algn="ctr"/>
              <a:r>
                <a:rPr lang="zh-CN" altLang="en-US" dirty="0">
                  <a:solidFill>
                    <a:schemeClr val="bg1"/>
                  </a:solidFill>
                  <a:latin typeface="+mj-ea"/>
                  <a:ea typeface="+mj-ea"/>
                </a:rPr>
                <a:t>汇报人：万拓营销</a:t>
              </a:r>
              <a:endParaRPr lang="zh-CN" altLang="en-US" dirty="0">
                <a:solidFill>
                  <a:schemeClr val="bg1"/>
                </a:solidFill>
                <a:latin typeface="+mj-ea"/>
                <a:ea typeface="+mj-ea"/>
              </a:endParaRPr>
            </a:p>
          </p:txBody>
        </p:sp>
      </p:grpSp>
      <p:sp>
        <p:nvSpPr>
          <p:cNvPr id="63" name="矩形 62"/>
          <p:cNvSpPr/>
          <p:nvPr/>
        </p:nvSpPr>
        <p:spPr>
          <a:xfrm>
            <a:off x="2882786" y="1796289"/>
            <a:ext cx="845542" cy="845542"/>
          </a:xfrm>
          <a:prstGeom prst="rect">
            <a:avLst/>
          </a:prstGeom>
          <a:solidFill>
            <a:schemeClr val="bg1"/>
          </a:solidFill>
          <a:ln w="952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矩形 63"/>
          <p:cNvSpPr/>
          <p:nvPr/>
        </p:nvSpPr>
        <p:spPr>
          <a:xfrm>
            <a:off x="3096895" y="2103755"/>
            <a:ext cx="1666875" cy="1324610"/>
          </a:xfrm>
          <a:prstGeom prst="rect">
            <a:avLst/>
          </a:prstGeom>
          <a:solidFill>
            <a:schemeClr val="bg1"/>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p:cNvSpPr/>
          <p:nvPr/>
        </p:nvSpPr>
        <p:spPr>
          <a:xfrm>
            <a:off x="4274310" y="3715292"/>
            <a:ext cx="414121" cy="138497"/>
          </a:xfrm>
          <a:prstGeom prst="rect">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p:cNvSpPr/>
          <p:nvPr/>
        </p:nvSpPr>
        <p:spPr>
          <a:xfrm>
            <a:off x="3096971" y="1965113"/>
            <a:ext cx="414121" cy="138497"/>
          </a:xfrm>
          <a:prstGeom prst="rect">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7" name="图片 66"/>
          <p:cNvPicPr>
            <a:picLocks noChangeAspect="1"/>
          </p:cNvPicPr>
          <p:nvPr/>
        </p:nvPicPr>
        <p:blipFill>
          <a:blip r:embed="rId1"/>
          <a:stretch>
            <a:fillRect/>
          </a:stretch>
        </p:blipFill>
        <p:spPr>
          <a:xfrm>
            <a:off x="3186430" y="2130425"/>
            <a:ext cx="1501775" cy="125539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7498080" cy="1198880"/>
          </a:xfrm>
          <a:prstGeom prst="rect">
            <a:avLst/>
          </a:prstGeom>
        </p:spPr>
        <p:txBody>
          <a:bodyPr wrap="square">
            <a:spAutoFit/>
          </a:bodyPr>
          <a:lstStyle/>
          <a:p>
            <a:r>
              <a:rPr lang="en-US" altLang="zh-CN" sz="3600" dirty="0">
                <a:solidFill>
                  <a:schemeClr val="tx1">
                    <a:lumMod val="65000"/>
                    <a:lumOff val="35000"/>
                  </a:schemeClr>
                </a:solidFill>
                <a:sym typeface="+mn-ea"/>
              </a:rPr>
              <a:t>AI</a:t>
            </a:r>
            <a:r>
              <a:rPr lang="zh-CN" altLang="en-US" sz="3600" dirty="0">
                <a:solidFill>
                  <a:schemeClr val="tx1">
                    <a:lumMod val="65000"/>
                    <a:lumOff val="35000"/>
                  </a:schemeClr>
                </a:solidFill>
                <a:sym typeface="+mn-ea"/>
              </a:rPr>
              <a:t>搜索现在情况（</a:t>
            </a:r>
            <a:r>
              <a:rPr lang="zh-CN" altLang="en-US" sz="3600" b="1" dirty="0">
                <a:solidFill>
                  <a:schemeClr val="tx1">
                    <a:lumMod val="65000"/>
                    <a:lumOff val="35000"/>
                  </a:schemeClr>
                </a:solidFill>
                <a:sym typeface="+mn-ea"/>
              </a:rPr>
              <a:t>为什么要做</a:t>
            </a:r>
            <a:r>
              <a:rPr lang="en-US" altLang="zh-CN" sz="3600" b="1" dirty="0">
                <a:solidFill>
                  <a:schemeClr val="tx1">
                    <a:lumMod val="65000"/>
                    <a:lumOff val="35000"/>
                  </a:schemeClr>
                </a:solidFill>
                <a:sym typeface="+mn-ea"/>
              </a:rPr>
              <a:t>GEO</a:t>
            </a:r>
            <a:r>
              <a:rPr lang="zh-CN" altLang="en-US" sz="3600" dirty="0">
                <a:solidFill>
                  <a:schemeClr val="tx1">
                    <a:lumMod val="65000"/>
                    <a:lumOff val="35000"/>
                  </a:schemeClr>
                </a:solidFill>
                <a:sym typeface="+mn-ea"/>
              </a:rPr>
              <a:t>）</a:t>
            </a:r>
            <a:endParaRPr lang="zh-CN" altLang="en-US" sz="3600" dirty="0">
              <a:solidFill>
                <a:schemeClr val="tx1">
                  <a:lumMod val="65000"/>
                  <a:lumOff val="35000"/>
                </a:schemeClr>
              </a:solidFill>
            </a:endParaRPr>
          </a:p>
          <a:p>
            <a:endParaRPr lang="zh-CN" altLang="en-US" sz="3600" dirty="0">
              <a:solidFill>
                <a:schemeClr val="tx1">
                  <a:lumMod val="65000"/>
                  <a:lumOff val="35000"/>
                </a:schemeClr>
              </a:solidFill>
            </a:endParaRPr>
          </a:p>
        </p:txBody>
      </p:sp>
      <p:sp>
        <p:nvSpPr>
          <p:cNvPr id="6" name="矩形 5"/>
          <p:cNvSpPr/>
          <p:nvPr/>
        </p:nvSpPr>
        <p:spPr>
          <a:xfrm>
            <a:off x="8422062" y="3752270"/>
            <a:ext cx="3801745" cy="460375"/>
          </a:xfrm>
          <a:prstGeom prst="rect">
            <a:avLst/>
          </a:prstGeom>
        </p:spPr>
        <p:txBody>
          <a:bodyPr wrap="none">
            <a:spAutoFit/>
          </a:bodyPr>
          <a:lstStyle/>
          <a:p>
            <a:pPr algn="r"/>
            <a:r>
              <a:rPr lang="en-US" altLang="zh-CN" sz="2400" dirty="0">
                <a:solidFill>
                  <a:schemeClr val="tx1">
                    <a:lumMod val="50000"/>
                    <a:lumOff val="50000"/>
                  </a:schemeClr>
                </a:solidFill>
                <a:sym typeface="+mn-ea"/>
              </a:rPr>
              <a:t>Current situation of AI search</a:t>
            </a:r>
            <a:endParaRPr lang="zh-CN" altLang="en-US"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2</a:t>
            </a:r>
            <a:endParaRPr lang="en-US" altLang="zh-CN" sz="2800" dirty="0">
              <a:solidFill>
                <a:schemeClr val="bg1"/>
              </a:solidFill>
              <a:latin typeface="+mj-ea"/>
              <a:ea typeface="+mj-ea"/>
            </a:endParaRPr>
          </a:p>
        </p:txBody>
      </p:sp>
      <p:pic>
        <p:nvPicPr>
          <p:cNvPr id="10" name="图片 9"/>
          <p:cNvPicPr>
            <a:picLocks noChangeAspect="1"/>
          </p:cNvPicPr>
          <p:nvPr/>
        </p:nvPicPr>
        <p:blipFill>
          <a:blip r:embed="rId1"/>
          <a:stretch>
            <a:fillRect/>
          </a:stretch>
        </p:blipFill>
        <p:spPr>
          <a:xfrm>
            <a:off x="10046335" y="336550"/>
            <a:ext cx="1886585" cy="664210"/>
          </a:xfrm>
          <a:prstGeom prst="rect">
            <a:avLst/>
          </a:prstGeom>
        </p:spPr>
      </p:pic>
      <p:pic>
        <p:nvPicPr>
          <p:cNvPr id="9" name="图片 8"/>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1029950" y="439420"/>
            <a:ext cx="763270" cy="695960"/>
          </a:xfrm>
          <a:prstGeom prst="rect">
            <a:avLst/>
          </a:prstGeom>
        </p:spPr>
      </p:pic>
      <p:sp>
        <p:nvSpPr>
          <p:cNvPr id="6" name="矩形 5"/>
          <p:cNvSpPr/>
          <p:nvPr>
            <p:custDataLst>
              <p:tags r:id="rId2"/>
            </p:custDataLst>
          </p:nvPr>
        </p:nvSpPr>
        <p:spPr>
          <a:xfrm>
            <a:off x="609556" y="1524012"/>
            <a:ext cx="10972888" cy="4724438"/>
          </a:xfrm>
          <a:prstGeom prst="rect">
            <a:avLst/>
          </a:prstGeom>
          <a:solidFill>
            <a:schemeClr val="lt1"/>
          </a:solidFill>
          <a:ln>
            <a:noFill/>
          </a:ln>
          <a:effectLst>
            <a:outerShdw blurRad="1524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8" name="文本框 7"/>
          <p:cNvSpPr txBox="1"/>
          <p:nvPr>
            <p:custDataLst>
              <p:tags r:id="rId3"/>
            </p:custDataLst>
          </p:nvPr>
        </p:nvSpPr>
        <p:spPr>
          <a:xfrm>
            <a:off x="1066800" y="226695"/>
            <a:ext cx="2868930" cy="60960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lang="zh-CN" altLang="en-US" sz="3400" b="1" spc="180">
                <a:solidFill>
                  <a:schemeClr val="accent1"/>
                </a:solidFill>
                <a:uFillTx/>
                <a:latin typeface="微软雅黑" panose="020B0503020204020204" pitchFamily="34" charset="-122"/>
                <a:ea typeface="微软雅黑" panose="020B0503020204020204" pitchFamily="34" charset="-122"/>
              </a:rPr>
              <a:t>什么是GEO</a:t>
            </a:r>
            <a:endParaRPr lang="zh-CN" altLang="en-US" sz="3400" b="1" spc="180">
              <a:solidFill>
                <a:schemeClr val="accent1"/>
              </a:solidFill>
              <a:uFillTx/>
              <a:latin typeface="微软雅黑" panose="020B0503020204020204" pitchFamily="34" charset="-122"/>
              <a:ea typeface="微软雅黑" panose="020B0503020204020204" pitchFamily="34" charset="-122"/>
            </a:endParaRPr>
          </a:p>
        </p:txBody>
      </p:sp>
      <p:sp>
        <p:nvSpPr>
          <p:cNvPr id="11" name="Title 6"/>
          <p:cNvSpPr txBox="1"/>
          <p:nvPr>
            <p:custDataLst>
              <p:tags r:id="rId4"/>
            </p:custDataLst>
          </p:nvPr>
        </p:nvSpPr>
        <p:spPr>
          <a:xfrm>
            <a:off x="914359" y="1828815"/>
            <a:ext cx="10363276" cy="41148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en-US" sz="18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GEO（Generative Engine Optimization）是对DeepSeek、Kimi、豆包、腾讯元宝、文心一言、阿里千问等AI平台生成的</a:t>
            </a:r>
            <a:r>
              <a:rPr lang="en-US" sz="1800" spc="100" dirty="0">
                <a:ln w="3175">
                  <a:noFill/>
                  <a:prstDash val="dash"/>
                </a:ln>
                <a:solidFill>
                  <a:srgbClr val="FF0000"/>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内容进行优化</a:t>
            </a:r>
            <a:r>
              <a:rPr lang="en-US" sz="18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，以自然的方式引入企业和产品信息，让用户认知品牌、认可品牌。企业宣传必须布局AI，才能把品牌精准推送给潜在用户。抓住红利期，企业可通过AI平台低成本精准获客。</a:t>
            </a:r>
            <a:endParaRPr lang="en-US" sz="1800" spc="10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marL="635000" lvl="1" indent="-304800" algn="l" fontAlgn="ctr">
              <a:lnSpc>
                <a:spcPct val="120000"/>
              </a:lnSpc>
              <a:spcBef>
                <a:spcPts val="0"/>
              </a:spcBef>
              <a:spcAft>
                <a:spcPts val="800"/>
              </a:spcAft>
              <a:buSzPct val="100000"/>
              <a:buFont typeface="Arial" panose="020B0604020202020204" pitchFamily="34" charset="0"/>
              <a:buChar char="○"/>
            </a:pPr>
            <a:r>
              <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品牌宣传：AI已经是常用的获取信息的工具，企业宣传必须布局AI，才能把品牌精准推送给潜在用户。</a:t>
            </a:r>
            <a:endPar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marL="635000" lvl="1" indent="-304800" algn="l" fontAlgn="ctr">
              <a:lnSpc>
                <a:spcPct val="120000"/>
              </a:lnSpc>
              <a:spcBef>
                <a:spcPts val="0"/>
              </a:spcBef>
              <a:spcAft>
                <a:spcPts val="800"/>
              </a:spcAft>
              <a:buSzPct val="100000"/>
              <a:buFont typeface="Arial" panose="020B0604020202020204" pitchFamily="34" charset="0"/>
              <a:buChar char="○"/>
            </a:pPr>
            <a:r>
              <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流量红利：AI工具逐渐替代搜索成为流量分发平台，抓住红利期，企业可通过AI平台低成本精准获客。</a:t>
            </a:r>
            <a:endPar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a:p>
            <a:pPr marL="635000" lvl="1" indent="-304800" algn="l" fontAlgn="ctr">
              <a:lnSpc>
                <a:spcPct val="120000"/>
              </a:lnSpc>
              <a:spcBef>
                <a:spcPts val="0"/>
              </a:spcBef>
              <a:spcAft>
                <a:spcPts val="800"/>
              </a:spcAft>
              <a:buSzPct val="100000"/>
              <a:buFont typeface="Arial" panose="020B0604020202020204" pitchFamily="34" charset="0"/>
              <a:buChar char="○"/>
            </a:pPr>
            <a:r>
              <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rPr>
              <a:t>竞品压制：率先进入Deepseek推广渠道，品牌优先占据C位，减少用户被竞品分流的风险。</a:t>
            </a:r>
            <a:endParaRPr lang="en-US" sz="1600" spc="80" dirty="0">
              <a:ln w="3175">
                <a:noFill/>
                <a:prstDash val="dash"/>
              </a:ln>
              <a:solidFill>
                <a:schemeClr val="dk1">
                  <a:lumMod val="75000"/>
                  <a:lumOff val="25000"/>
                </a:schemeClr>
              </a:solidFill>
              <a:uFillTx/>
              <a:latin typeface="微软雅黑" panose="020B0503020204020204" pitchFamily="34" charset="-122"/>
              <a:ea typeface="微软雅黑" panose="020B0503020204020204" pitchFamily="34" charset="-122"/>
              <a:cs typeface="微软雅黑" panose="020B0503020204020204" pitchFamily="34" charset="-122"/>
              <a:sym typeface="等线" panose="02010600030101010101" charset="-122"/>
            </a:endParaRPr>
          </a:p>
        </p:txBody>
      </p:sp>
    </p:spTree>
  </p:cSld>
  <p:clrMapOvr>
    <a:masterClrMapping/>
  </p:clrMapOvr>
  <p:transition spd="med">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259080" y="306705"/>
            <a:ext cx="6364605" cy="549275"/>
          </a:xfrm>
        </p:spPr>
        <p:txBody>
          <a:bodyPr>
            <a:normAutofit/>
          </a:bodyPr>
          <a:lstStyle/>
          <a:p>
            <a:r>
              <a:rPr lang="zh-CN" altLang="en-US" spc="180">
                <a:solidFill>
                  <a:schemeClr val="accent1"/>
                </a:solidFill>
                <a:uFillTx/>
                <a:latin typeface="微软雅黑" panose="020B0503020204020204" pitchFamily="34" charset="-122"/>
                <a:ea typeface="微软雅黑" panose="020B0503020204020204" pitchFamily="34" charset="-122"/>
                <a:sym typeface="+mn-ea"/>
              </a:rPr>
              <a:t>主流</a:t>
            </a:r>
            <a:r>
              <a:rPr lang="en-US" altLang="zh-CN" spc="180">
                <a:solidFill>
                  <a:schemeClr val="accent1"/>
                </a:solidFill>
                <a:uFillTx/>
                <a:latin typeface="微软雅黑" panose="020B0503020204020204" pitchFamily="34" charset="-122"/>
                <a:ea typeface="微软雅黑" panose="020B0503020204020204" pitchFamily="34" charset="-122"/>
                <a:sym typeface="+mn-ea"/>
              </a:rPr>
              <a:t>AI</a:t>
            </a:r>
            <a:r>
              <a:rPr lang="zh-CN" altLang="en-US" spc="180">
                <a:solidFill>
                  <a:schemeClr val="accent1"/>
                </a:solidFill>
                <a:uFillTx/>
                <a:latin typeface="微软雅黑" panose="020B0503020204020204" pitchFamily="34" charset="-122"/>
                <a:ea typeface="微软雅黑" panose="020B0503020204020204" pitchFamily="34" charset="-122"/>
                <a:sym typeface="+mn-ea"/>
              </a:rPr>
              <a:t>平台用户人数</a:t>
            </a:r>
            <a:r>
              <a:rPr lang="zh-CN" altLang="en-US" dirty="0"/>
              <a:t>（</a:t>
            </a:r>
            <a:r>
              <a:rPr lang="en-US" altLang="zh-CN" dirty="0"/>
              <a:t>2026</a:t>
            </a:r>
            <a:r>
              <a:rPr lang="zh-CN" altLang="en-US" dirty="0"/>
              <a:t>年第一</a:t>
            </a:r>
            <a:r>
              <a:rPr lang="zh-CN" altLang="en-US" dirty="0"/>
              <a:t>季度）</a:t>
            </a:r>
            <a:endParaRPr lang="zh-CN" altLang="en-US" dirty="0"/>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pic>
        <p:nvPicPr>
          <p:cNvPr id="19" name="图片 18" descr="1"/>
          <p:cNvPicPr>
            <a:picLocks noChangeAspect="1"/>
          </p:cNvPicPr>
          <p:nvPr/>
        </p:nvPicPr>
        <p:blipFill>
          <a:blip r:embed="rId2"/>
          <a:stretch>
            <a:fillRect/>
          </a:stretch>
        </p:blipFill>
        <p:spPr>
          <a:xfrm>
            <a:off x="396875" y="1196975"/>
            <a:ext cx="7064375" cy="5450840"/>
          </a:xfrm>
          <a:prstGeom prst="rect">
            <a:avLst/>
          </a:prstGeom>
        </p:spPr>
      </p:pic>
      <p:pic>
        <p:nvPicPr>
          <p:cNvPr id="20" name="图片 19"/>
          <p:cNvPicPr>
            <a:picLocks noChangeAspect="1"/>
          </p:cNvPicPr>
          <p:nvPr/>
        </p:nvPicPr>
        <p:blipFill>
          <a:blip r:embed="rId3"/>
          <a:stretch>
            <a:fillRect/>
          </a:stretch>
        </p:blipFill>
        <p:spPr>
          <a:xfrm>
            <a:off x="7833995" y="1196975"/>
            <a:ext cx="3959225" cy="5450840"/>
          </a:xfrm>
          <a:prstGeom prst="rect">
            <a:avLst/>
          </a:prstGeom>
        </p:spPr>
      </p:pic>
    </p:spTree>
  </p:cSld>
  <p:clrMapOvr>
    <a:masterClrMapping/>
  </p:clrMapOvr>
  <p:transition>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矩形 11"/>
          <p:cNvSpPr/>
          <p:nvPr>
            <p:custDataLst>
              <p:tags r:id="rId1"/>
            </p:custDataLst>
          </p:nvPr>
        </p:nvSpPr>
        <p:spPr>
          <a:xfrm>
            <a:off x="609600" y="1676400"/>
            <a:ext cx="10972800" cy="4572000"/>
          </a:xfrm>
          <a:prstGeom prst="rect">
            <a:avLst/>
          </a:prstGeom>
          <a:ln>
            <a:noFill/>
          </a:ln>
          <a:effectLst>
            <a:outerShdw blurRad="381000" dir="5400000" algn="ctr" rotWithShape="0">
              <a:schemeClr val="lt1">
                <a:lumMod val="5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custDataLst>
              <p:tags r:id="rId2"/>
            </p:custDataLst>
          </p:nvPr>
        </p:nvSpPr>
        <p:spPr>
          <a:xfrm>
            <a:off x="0" y="306705"/>
            <a:ext cx="8016240" cy="549275"/>
          </a:xfrm>
        </p:spPr>
        <p:txBody>
          <a:bodyPr/>
          <a:lstStyle/>
          <a:p>
            <a:pPr algn="ctr"/>
            <a:r>
              <a:rPr lang="zh-CN" altLang="en-US"/>
              <a:t>主流平台月活跃用户规模对比（三大</a:t>
            </a:r>
            <a:r>
              <a:rPr lang="zh-CN" altLang="en-US"/>
              <a:t>阶段）</a:t>
            </a:r>
            <a:endParaRPr lang="zh-CN" altLang="en-US"/>
          </a:p>
        </p:txBody>
      </p:sp>
      <p:sp>
        <p:nvSpPr>
          <p:cNvPr id="3" name="矩形 11"/>
          <p:cNvSpPr/>
          <p:nvPr>
            <p:custDataLst>
              <p:tags r:id="rId3"/>
            </p:custDataLst>
          </p:nvPr>
        </p:nvSpPr>
        <p:spPr>
          <a:xfrm>
            <a:off x="609600" y="1676400"/>
            <a:ext cx="10972800" cy="4572000"/>
          </a:xfrm>
          <a:prstGeom prst="rect">
            <a:avLst/>
          </a:prstGeom>
          <a:solidFill>
            <a:schemeClr val="accent1">
              <a:lumMod val="20000"/>
              <a:lumOff val="80000"/>
              <a:alpha val="2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20090" tIns="720090" rIns="720090" bIns="720090" rtlCol="0" anchor="ctr">
            <a:noAutofit/>
          </a:bodyPr>
          <a:lstStyle/>
          <a:p>
            <a:pPr marL="0" lvl="0" indent="0" algn="just" fontAlgn="auto">
              <a:lnSpc>
                <a:spcPct val="150000"/>
              </a:lnSpc>
              <a:spcAft>
                <a:spcPts val="1200"/>
              </a:spcAft>
            </a:pP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截至 2025 年 8 月,中国 AI 搜索应用市场呈现爆发式增长态势。QuestMobile 数据显示,AI 搜索引擎赛道月活跃用户规模达 6.85 亿,较 2024 年 9 月的 7912.8 万增长 765.8%,形成了 "四大梯队" 的市场格局。这一增长速度远超同期移动互联网整体 1.7% 的增长率,显示出 AI 搜索已成为数字创新和升级转型的 "新工具"。</a:t>
            </a:r>
            <a:endPar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endParaRPr>
          </a:p>
          <a:p>
            <a:pPr marL="457200" lvl="1" indent="0" algn="just" fontAlgn="auto">
              <a:lnSpc>
                <a:spcPct val="150000"/>
              </a:lnSpc>
              <a:spcAft>
                <a:spcPts val="1200"/>
              </a:spcAft>
            </a:pP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三大发展阶段:从 2024 年 9 月至 2025 年 8 月,AI 搜索市场经历了三个关键发展阶段:</a:t>
            </a:r>
            <a:endPar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endParaRPr>
          </a:p>
          <a:p>
            <a:pPr marL="457200" lvl="1" indent="0" algn="just" fontAlgn="auto">
              <a:lnSpc>
                <a:spcPct val="150000"/>
              </a:lnSpc>
              <a:spcAft>
                <a:spcPts val="1200"/>
              </a:spcAft>
            </a:pPr>
            <a:r>
              <a:rPr lang="zh-CN" altLang="en-US" sz="1400">
                <a:solidFill>
                  <a:srgbClr val="FF0000"/>
                </a:solidFill>
                <a:latin typeface="微软雅黑" panose="020B0503020204020204" pitchFamily="34" charset="-122"/>
                <a:ea typeface="微软雅黑" panose="020B0503020204020204" pitchFamily="34" charset="-122"/>
                <a:sym typeface="+mn-ea"/>
              </a:rPr>
              <a:t>萌芽期(2024 年 9 月 - 2025 年 1 月)</a:t>
            </a: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:市场以豆包、Kimi 智能助手、文小言为主导,月活跃用户规模约 7912.8 万,用户增长主要来自早期</a:t>
            </a:r>
            <a:r>
              <a:rPr lang="zh-CN" altLang="en-US" sz="1400">
                <a:solidFill>
                  <a:srgbClr val="FF0000"/>
                </a:solidFill>
                <a:latin typeface="微软雅黑" panose="020B0503020204020204" pitchFamily="34" charset="-122"/>
                <a:ea typeface="微软雅黑" panose="020B0503020204020204" pitchFamily="34" charset="-122"/>
                <a:sym typeface="+mn-ea"/>
              </a:rPr>
              <a:t>技术爱好者和内容创作者</a:t>
            </a: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a:t>
            </a:r>
            <a:endPar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endParaRPr>
          </a:p>
          <a:p>
            <a:pPr marL="457200" lvl="1" indent="0" algn="just" fontAlgn="auto">
              <a:lnSpc>
                <a:spcPct val="150000"/>
              </a:lnSpc>
              <a:spcAft>
                <a:spcPts val="1200"/>
              </a:spcAft>
            </a:pPr>
            <a:r>
              <a:rPr lang="zh-CN" altLang="en-US" sz="1400">
                <a:solidFill>
                  <a:srgbClr val="FF0000"/>
                </a:solidFill>
                <a:latin typeface="微软雅黑" panose="020B0503020204020204" pitchFamily="34" charset="-122"/>
                <a:ea typeface="微软雅黑" panose="020B0503020204020204" pitchFamily="34" charset="-122"/>
                <a:sym typeface="+mn-ea"/>
              </a:rPr>
              <a:t>爆发期(2025 年 2 月 - 2025 年 5 月)</a:t>
            </a: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:DeepSeek 的横空出世带动市场规模迅速扩张,AI 原生 App 月活跃用户在 2025 年 2 月突破 2.4 亿,同比增长 88.9%。市场格局迅速更迭,DeepSeek、豆包、腾讯元宝成为新的 Top3。</a:t>
            </a:r>
            <a:endPar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endParaRPr>
          </a:p>
          <a:p>
            <a:pPr marL="457200" lvl="1" indent="0" algn="just" fontAlgn="auto">
              <a:lnSpc>
                <a:spcPct val="150000"/>
              </a:lnSpc>
              <a:spcAft>
                <a:spcPts val="1200"/>
              </a:spcAft>
            </a:pPr>
            <a:r>
              <a:rPr lang="zh-CN" altLang="en-US" sz="1400">
                <a:solidFill>
                  <a:srgbClr val="FF0000"/>
                </a:solidFill>
                <a:latin typeface="微软雅黑" panose="020B0503020204020204" pitchFamily="34" charset="-122"/>
                <a:ea typeface="微软雅黑" panose="020B0503020204020204" pitchFamily="34" charset="-122"/>
                <a:sym typeface="+mn-ea"/>
              </a:rPr>
              <a:t>成熟期(2025 年 6 月 - 2025 年 8 月)</a:t>
            </a: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:市场进入稳定增长期,截至 2025 年 8 月,</a:t>
            </a:r>
            <a:r>
              <a:rPr lang="zh-CN" altLang="en-US" sz="1400">
                <a:solidFill>
                  <a:srgbClr val="FF0000"/>
                </a:solidFill>
                <a:latin typeface="微软雅黑" panose="020B0503020204020204" pitchFamily="34" charset="-122"/>
                <a:ea typeface="微软雅黑" panose="020B0503020204020204" pitchFamily="34" charset="-122"/>
                <a:sym typeface="+mn-ea"/>
              </a:rPr>
              <a:t>AI 搜索赛道月活跃用户规模达 6.85 亿,</a:t>
            </a:r>
            <a:r>
              <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rPr>
              <a:t>市场竞争格局趋于稳定,头部平台优势明显。</a:t>
            </a:r>
            <a:endParaRPr lang="zh-CN" altLang="en-US" sz="140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pic>
        <p:nvPicPr>
          <p:cNvPr id="9" name="图片 8"/>
          <p:cNvPicPr>
            <a:picLocks noChangeAspect="1"/>
          </p:cNvPicPr>
          <p:nvPr/>
        </p:nvPicPr>
        <p:blipFill>
          <a:blip r:embed="rId4"/>
          <a:stretch>
            <a:fillRect/>
          </a:stretch>
        </p:blipFill>
        <p:spPr>
          <a:xfrm>
            <a:off x="11029950" y="439420"/>
            <a:ext cx="763270" cy="695960"/>
          </a:xfrm>
          <a:prstGeom prst="rect">
            <a:avLst/>
          </a:prstGeom>
        </p:spPr>
      </p:pic>
    </p:spTree>
    <p:custDataLst>
      <p:tags r:id="rId5"/>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title"/>
          </p:nvPr>
        </p:nvSpPr>
        <p:spPr>
          <a:xfrm>
            <a:off x="259080" y="306705"/>
            <a:ext cx="7963535" cy="549275"/>
          </a:xfrm>
        </p:spPr>
        <p:txBody>
          <a:bodyPr>
            <a:normAutofit/>
          </a:bodyPr>
          <a:lstStyle/>
          <a:p>
            <a:r>
              <a:rPr lang="zh-CN" altLang="en-US" dirty="0"/>
              <a:t>主流平台月活跃用户规模对比（</a:t>
            </a:r>
            <a:r>
              <a:rPr lang="en-US" altLang="zh-CN" dirty="0"/>
              <a:t>2025 </a:t>
            </a:r>
            <a:r>
              <a:rPr lang="zh-CN" altLang="en-US" dirty="0"/>
              <a:t>年</a:t>
            </a:r>
            <a:r>
              <a:rPr lang="en-US" altLang="zh-CN" dirty="0"/>
              <a:t> 6</a:t>
            </a:r>
            <a:r>
              <a:rPr lang="zh-CN" altLang="en-US" dirty="0"/>
              <a:t>月）</a:t>
            </a:r>
            <a:endParaRPr lang="zh-CN" altLang="en-US" dirty="0"/>
          </a:p>
        </p:txBody>
      </p:sp>
      <p:graphicFrame>
        <p:nvGraphicFramePr>
          <p:cNvPr id="5" name="表格 4"/>
          <p:cNvGraphicFramePr/>
          <p:nvPr>
            <p:custDataLst>
              <p:tags r:id="rId1"/>
            </p:custDataLst>
          </p:nvPr>
        </p:nvGraphicFramePr>
        <p:xfrm>
          <a:off x="511810" y="1256665"/>
          <a:ext cx="11036300" cy="4686935"/>
        </p:xfrm>
        <a:graphic>
          <a:graphicData uri="http://schemas.openxmlformats.org/drawingml/2006/table">
            <a:tbl>
              <a:tblPr firstRow="1" firstCol="1">
                <a:tableStyleId>{43D157E4-E78C-4C3E-8AFF-B0102373F55A}</a:tableStyleId>
              </a:tblPr>
              <a:tblGrid>
                <a:gridCol w="2207260"/>
                <a:gridCol w="2207260"/>
                <a:gridCol w="2207260"/>
                <a:gridCol w="2207260"/>
                <a:gridCol w="2207260"/>
              </a:tblGrid>
              <a:tr h="683895">
                <a:tc>
                  <a:txBody>
                    <a:bodyPr/>
                    <a:p>
                      <a:pPr marL="0" indent="0" algn="ctr">
                        <a:lnSpc>
                          <a:spcPct val="120000"/>
                        </a:lnSpc>
                        <a:spcBef>
                          <a:spcPts val="600"/>
                        </a:spcBef>
                        <a:spcAft>
                          <a:spcPts val="600"/>
                        </a:spcAft>
                      </a:pPr>
                      <a:r>
                        <a:rPr lang="zh-CN" sz="1400"/>
                        <a:t>平台名称</a:t>
                      </a:r>
                      <a:endParaRPr lang="zh-CN" sz="1400"/>
                    </a:p>
                  </a:txBody>
                  <a:tcPr marL="76200" marR="76200" marT="38100" marB="19050" anchor="ctr" anchorCtr="0"/>
                </a:tc>
                <a:tc>
                  <a:txBody>
                    <a:bodyPr/>
                    <a:p>
                      <a:pPr marL="0" indent="0" algn="ctr">
                        <a:lnSpc>
                          <a:spcPct val="120000"/>
                        </a:lnSpc>
                        <a:spcBef>
                          <a:spcPts val="600"/>
                        </a:spcBef>
                        <a:spcAft>
                          <a:spcPts val="600"/>
                        </a:spcAft>
                      </a:pPr>
                      <a:r>
                        <a:rPr lang="zh-CN" sz="1400"/>
                        <a:t>月活跃用户数</a:t>
                      </a:r>
                      <a:r>
                        <a:rPr lang="zh-CN" altLang="en-US" sz="1400"/>
                        <a:t> </a:t>
                      </a:r>
                      <a:r>
                        <a:rPr lang="en-US" altLang="zh-CN" sz="1400"/>
                        <a:t>(MAU)</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市场占比</a:t>
                      </a:r>
                      <a:endParaRPr lang="zh-CN" sz="1400"/>
                    </a:p>
                  </a:txBody>
                  <a:tcPr marL="76200" marR="76200" marT="38100" marB="19050" anchor="ctr" anchorCtr="0"/>
                </a:tc>
                <a:tc>
                  <a:txBody>
                    <a:bodyPr/>
                    <a:p>
                      <a:pPr marL="0" indent="0" algn="ctr">
                        <a:lnSpc>
                          <a:spcPct val="120000"/>
                        </a:lnSpc>
                        <a:spcBef>
                          <a:spcPts val="600"/>
                        </a:spcBef>
                        <a:spcAft>
                          <a:spcPts val="600"/>
                        </a:spcAft>
                      </a:pPr>
                      <a:r>
                        <a:rPr lang="zh-CN" sz="1400"/>
                        <a:t>环比增长</a:t>
                      </a:r>
                      <a:endParaRPr lang="zh-CN" sz="1400"/>
                    </a:p>
                  </a:txBody>
                  <a:tcPr marL="76200" marR="76200" marT="38100" marB="19050" anchor="ctr" anchorCtr="0"/>
                </a:tc>
                <a:tc>
                  <a:txBody>
                    <a:bodyPr/>
                    <a:p>
                      <a:pPr marL="0" indent="0" algn="ctr">
                        <a:lnSpc>
                          <a:spcPct val="120000"/>
                        </a:lnSpc>
                        <a:spcBef>
                          <a:spcPts val="600"/>
                        </a:spcBef>
                        <a:spcAft>
                          <a:spcPts val="600"/>
                        </a:spcAft>
                      </a:pPr>
                      <a:r>
                        <a:rPr lang="zh-CN" sz="1400"/>
                        <a:t>平台名称</a:t>
                      </a:r>
                      <a:endParaRPr lang="zh-CN" sz="1400"/>
                    </a:p>
                  </a:txBody>
                  <a:tcPr marL="76200" marR="76200" marT="38100" marB="19050" anchor="ctr" anchorCtr="0"/>
                </a:tc>
              </a:tr>
              <a:tr h="553085">
                <a:tc>
                  <a:txBody>
                    <a:bodyPr/>
                    <a:p>
                      <a:pPr marL="0" indent="0" algn="ctr">
                        <a:lnSpc>
                          <a:spcPct val="120000"/>
                        </a:lnSpc>
                        <a:spcBef>
                          <a:spcPts val="600"/>
                        </a:spcBef>
                        <a:spcAft>
                          <a:spcPts val="600"/>
                        </a:spcAft>
                      </a:pPr>
                      <a:r>
                        <a:rPr lang="zh-CN" sz="1400"/>
                        <a:t>豆包</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2.12 </a:t>
                      </a:r>
                      <a:r>
                        <a:rPr lang="zh-CN" sz="1400"/>
                        <a:t>亿</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31.8%</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+35.2%</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豆包</a:t>
                      </a:r>
                      <a:endParaRPr lang="zh-CN" sz="1400"/>
                    </a:p>
                  </a:txBody>
                  <a:tcPr marL="76200" marR="76200" marT="38100" marB="19050" anchor="ctr" anchorCtr="0"/>
                </a:tc>
              </a:tr>
              <a:tr h="553720">
                <a:tc>
                  <a:txBody>
                    <a:bodyPr/>
                    <a:p>
                      <a:pPr marL="0" indent="0" algn="ctr">
                        <a:lnSpc>
                          <a:spcPct val="120000"/>
                        </a:lnSpc>
                        <a:spcBef>
                          <a:spcPts val="600"/>
                        </a:spcBef>
                        <a:spcAft>
                          <a:spcPts val="600"/>
                        </a:spcAft>
                      </a:pPr>
                      <a:r>
                        <a:rPr lang="en-US" altLang="zh-CN" sz="1400"/>
                        <a:t>DeepSeek</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1.87 </a:t>
                      </a:r>
                      <a:r>
                        <a:rPr lang="zh-CN" sz="1400"/>
                        <a:t>亿</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28.1%</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-3.6%</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DeepSeek</a:t>
                      </a:r>
                      <a:endParaRPr lang="en-US" altLang="zh-CN" sz="1400"/>
                    </a:p>
                  </a:txBody>
                  <a:tcPr marL="76200" marR="76200" marT="38100" marB="19050" anchor="ctr" anchorCtr="0"/>
                </a:tc>
              </a:tr>
              <a:tr h="552450">
                <a:tc>
                  <a:txBody>
                    <a:bodyPr/>
                    <a:p>
                      <a:pPr marL="0" indent="0" algn="ctr">
                        <a:lnSpc>
                          <a:spcPct val="120000"/>
                        </a:lnSpc>
                        <a:spcBef>
                          <a:spcPts val="600"/>
                        </a:spcBef>
                        <a:spcAft>
                          <a:spcPts val="600"/>
                        </a:spcAft>
                      </a:pPr>
                      <a:r>
                        <a:rPr lang="zh-CN" sz="1400"/>
                        <a:t>文心一言</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9800 </a:t>
                      </a:r>
                      <a:r>
                        <a:rPr lang="zh-CN" sz="1400"/>
                        <a:t>万</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14.7%</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+22.5%</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文心一言</a:t>
                      </a:r>
                      <a:endParaRPr lang="zh-CN" sz="1400"/>
                    </a:p>
                  </a:txBody>
                  <a:tcPr marL="76200" marR="76200" marT="38100" marB="19050" anchor="ctr" anchorCtr="0"/>
                </a:tc>
              </a:tr>
              <a:tr h="554355">
                <a:tc>
                  <a:txBody>
                    <a:bodyPr/>
                    <a:p>
                      <a:pPr marL="0" indent="0" algn="ctr">
                        <a:lnSpc>
                          <a:spcPct val="120000"/>
                        </a:lnSpc>
                        <a:spcBef>
                          <a:spcPts val="600"/>
                        </a:spcBef>
                        <a:spcAft>
                          <a:spcPts val="600"/>
                        </a:spcAft>
                      </a:pPr>
                      <a:r>
                        <a:rPr lang="zh-CN" sz="1400"/>
                        <a:t>腾讯元宝</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6500 </a:t>
                      </a:r>
                      <a:r>
                        <a:rPr lang="zh-CN" sz="1400"/>
                        <a:t>万</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9.8%</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+56.1%</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腾讯元宝</a:t>
                      </a:r>
                      <a:endParaRPr lang="zh-CN" sz="1400"/>
                    </a:p>
                  </a:txBody>
                  <a:tcPr marL="76200" marR="76200" marT="38100" marB="19050" anchor="ctr" anchorCtr="0"/>
                </a:tc>
              </a:tr>
              <a:tr h="553085">
                <a:tc>
                  <a:txBody>
                    <a:bodyPr/>
                    <a:p>
                      <a:pPr marL="0" indent="0" algn="ctr">
                        <a:lnSpc>
                          <a:spcPct val="120000"/>
                        </a:lnSpc>
                        <a:spcBef>
                          <a:spcPts val="600"/>
                        </a:spcBef>
                        <a:spcAft>
                          <a:spcPts val="600"/>
                        </a:spcAft>
                      </a:pPr>
                      <a:r>
                        <a:rPr lang="zh-CN" sz="1400"/>
                        <a:t>通义千问</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5200 </a:t>
                      </a:r>
                      <a:r>
                        <a:rPr lang="zh-CN" sz="1400"/>
                        <a:t>万</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7.8%</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+44.4%</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通义千问</a:t>
                      </a:r>
                      <a:endParaRPr lang="zh-CN" sz="1400"/>
                    </a:p>
                  </a:txBody>
                  <a:tcPr marL="76200" marR="76200" marT="38100" marB="19050" anchor="ctr" anchorCtr="0"/>
                </a:tc>
              </a:tr>
              <a:tr h="683260">
                <a:tc>
                  <a:txBody>
                    <a:bodyPr/>
                    <a:p>
                      <a:pPr marL="0" indent="0" algn="ctr">
                        <a:lnSpc>
                          <a:spcPct val="120000"/>
                        </a:lnSpc>
                        <a:spcBef>
                          <a:spcPts val="600"/>
                        </a:spcBef>
                        <a:spcAft>
                          <a:spcPts val="600"/>
                        </a:spcAft>
                      </a:pPr>
                      <a:r>
                        <a:rPr lang="en-US" altLang="zh-CN" sz="1400"/>
                        <a:t>Kimi </a:t>
                      </a:r>
                      <a:r>
                        <a:rPr lang="zh-CN" sz="1400"/>
                        <a:t>智能助手</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3800 </a:t>
                      </a:r>
                      <a:r>
                        <a:rPr lang="zh-CN" sz="1400"/>
                        <a:t>万</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5.7%</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-11.6%</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Kimi </a:t>
                      </a:r>
                      <a:r>
                        <a:rPr lang="zh-CN" sz="1400"/>
                        <a:t>智能助手</a:t>
                      </a:r>
                      <a:endParaRPr lang="zh-CN" sz="1400"/>
                    </a:p>
                  </a:txBody>
                  <a:tcPr marL="76200" marR="76200" marT="38100" marB="19050" anchor="ctr" anchorCtr="0"/>
                </a:tc>
              </a:tr>
              <a:tr h="553085">
                <a:tc>
                  <a:txBody>
                    <a:bodyPr/>
                    <a:p>
                      <a:pPr marL="0" indent="0" algn="ctr">
                        <a:lnSpc>
                          <a:spcPct val="120000"/>
                        </a:lnSpc>
                        <a:spcBef>
                          <a:spcPts val="600"/>
                        </a:spcBef>
                        <a:spcAft>
                          <a:spcPts val="600"/>
                        </a:spcAft>
                      </a:pPr>
                      <a:r>
                        <a:rPr lang="zh-CN" sz="1400"/>
                        <a:t>百度</a:t>
                      </a:r>
                      <a:r>
                        <a:rPr lang="zh-CN" altLang="en-US" sz="1400"/>
                        <a:t> </a:t>
                      </a:r>
                      <a:r>
                        <a:rPr lang="en-US" altLang="zh-CN" sz="1400"/>
                        <a:t>AI</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1300 </a:t>
                      </a:r>
                      <a:r>
                        <a:rPr lang="zh-CN" sz="1400"/>
                        <a:t>万</a:t>
                      </a:r>
                      <a:endParaRPr 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2.0%</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en-US" altLang="zh-CN" sz="1400"/>
                        <a:t>+8.3%</a:t>
                      </a:r>
                      <a:endParaRPr lang="en-US" altLang="zh-CN" sz="1400"/>
                    </a:p>
                  </a:txBody>
                  <a:tcPr marL="76200" marR="76200" marT="38100" marB="19050" anchor="ctr" anchorCtr="0"/>
                </a:tc>
                <a:tc>
                  <a:txBody>
                    <a:bodyPr/>
                    <a:p>
                      <a:pPr marL="0" indent="0" algn="ctr">
                        <a:lnSpc>
                          <a:spcPct val="120000"/>
                        </a:lnSpc>
                        <a:spcBef>
                          <a:spcPts val="600"/>
                        </a:spcBef>
                        <a:spcAft>
                          <a:spcPts val="600"/>
                        </a:spcAft>
                      </a:pPr>
                      <a:r>
                        <a:rPr lang="zh-CN" sz="1400"/>
                        <a:t>百度</a:t>
                      </a:r>
                      <a:r>
                        <a:rPr lang="zh-CN" altLang="en-US" sz="1400"/>
                        <a:t> </a:t>
                      </a:r>
                      <a:r>
                        <a:rPr lang="en-US" altLang="zh-CN" sz="1400"/>
                        <a:t>AI</a:t>
                      </a:r>
                      <a:endParaRPr lang="en-US" altLang="zh-CN" sz="1400"/>
                    </a:p>
                  </a:txBody>
                  <a:tcPr marL="76200" marR="76200" marT="38100" marB="19050" anchor="ctr" anchorCtr="0"/>
                </a:tc>
              </a:tr>
            </a:tbl>
          </a:graphicData>
        </a:graphic>
      </p:graphicFrame>
      <p:sp>
        <p:nvSpPr>
          <p:cNvPr id="12" name="文本框 11"/>
          <p:cNvSpPr txBox="1"/>
          <p:nvPr/>
        </p:nvSpPr>
        <p:spPr>
          <a:xfrm>
            <a:off x="511810" y="6088380"/>
            <a:ext cx="11168380" cy="607695"/>
          </a:xfrm>
          <a:prstGeom prst="rect">
            <a:avLst/>
          </a:prstGeom>
        </p:spPr>
        <p:txBody>
          <a:bodyPr wrap="square">
            <a:spAutoFit/>
          </a:bodyPr>
          <a:p>
            <a:pPr marL="0" indent="0" algn="l" defTabSz="266700">
              <a:lnSpc>
                <a:spcPct val="120000"/>
              </a:lnSpc>
              <a:spcBef>
                <a:spcPts val="600"/>
              </a:spcBef>
              <a:spcAft>
                <a:spcPts val="600"/>
              </a:spcAft>
            </a:pPr>
            <a:r>
              <a:rPr lang="zh-CN" altLang="en-US" sz="1400">
                <a:latin typeface="微软雅黑" panose="020B0503020204020204" pitchFamily="34" charset="-122"/>
                <a:ea typeface="微软雅黑" panose="020B0503020204020204" pitchFamily="34" charset="-122"/>
                <a:cs typeface="微软雅黑" panose="020B0503020204020204" pitchFamily="34" charset="-122"/>
              </a:rPr>
              <a:t>数据说明：</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2025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年 </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6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月后数据基于 </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QuestMobile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增长率模型推算，实际值可能存在 </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±8%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误差。百度 </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AI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特指独立 </a:t>
            </a:r>
            <a:r>
              <a:rPr lang="en-US" altLang="zh-CN" sz="1400">
                <a:latin typeface="微软雅黑" panose="020B0503020204020204" pitchFamily="34" charset="-122"/>
                <a:ea typeface="微软雅黑" panose="020B0503020204020204" pitchFamily="34" charset="-122"/>
                <a:cs typeface="微软雅黑" panose="020B0503020204020204" pitchFamily="34" charset="-122"/>
              </a:rPr>
              <a:t>AI </a:t>
            </a:r>
            <a:r>
              <a:rPr lang="zh-CN" altLang="en-US" sz="1400">
                <a:latin typeface="微软雅黑" panose="020B0503020204020204" pitchFamily="34" charset="-122"/>
                <a:ea typeface="微软雅黑" panose="020B0503020204020204" pitchFamily="34" charset="-122"/>
                <a:cs typeface="微软雅黑" panose="020B0503020204020204" pitchFamily="34" charset="-122"/>
              </a:rPr>
              <a:t>助手产品，不含搜索引擎内置功能。</a:t>
            </a:r>
            <a:endParaRPr lang="zh-CN" altLang="en-US" sz="14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11029950" y="439420"/>
            <a:ext cx="763270" cy="695960"/>
          </a:xfrm>
          <a:prstGeom prst="rect">
            <a:avLst/>
          </a:prstGeom>
        </p:spPr>
      </p:pic>
    </p:spTree>
  </p:cSld>
  <p:clrMapOvr>
    <a:masterClrMapping/>
  </p:clrMapOvr>
  <p:transition>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zh-CN" altLang="en-US" dirty="0"/>
              <a:t>搜索功能使用率与使用频次</a:t>
            </a:r>
            <a:endParaRPr lang="zh-CN" altLang="en-US" dirty="0"/>
          </a:p>
        </p:txBody>
      </p:sp>
      <p:graphicFrame>
        <p:nvGraphicFramePr>
          <p:cNvPr id="8" name="表格 7"/>
          <p:cNvGraphicFramePr/>
          <p:nvPr>
            <p:custDataLst>
              <p:tags r:id="rId1"/>
            </p:custDataLst>
          </p:nvPr>
        </p:nvGraphicFramePr>
        <p:xfrm>
          <a:off x="878205" y="1544320"/>
          <a:ext cx="9785985" cy="4051300"/>
        </p:xfrm>
        <a:graphic>
          <a:graphicData uri="http://schemas.openxmlformats.org/drawingml/2006/table">
            <a:tbl>
              <a:tblPr firstRow="1" firstCol="1">
                <a:tableStyleId>{8AD606F0-0AB1-4AE4-9B03-8E837F269870}</a:tableStyleId>
              </a:tblPr>
              <a:tblGrid>
                <a:gridCol w="3261995"/>
                <a:gridCol w="3261995"/>
                <a:gridCol w="3261995"/>
              </a:tblGrid>
              <a:tr h="504825">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平台名称</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搜索功能使用率</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月均使用频次</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r>
              <a:tr h="518795">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DeepSeek</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72.3%</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65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825">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豆包</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68.5%</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58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190">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文心一言</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64.7%</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45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825">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腾讯元宝</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63.2%</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42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825">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通义千问</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59.8%</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38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190">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Kimi </a:t>
                      </a:r>
                      <a:r>
                        <a:rPr lang="zh-CN" sz="1600">
                          <a:latin typeface="微软雅黑" panose="020B0503020204020204" pitchFamily="34" charset="-122"/>
                          <a:ea typeface="微软雅黑" panose="020B0503020204020204" pitchFamily="34" charset="-122"/>
                          <a:cs typeface="微软雅黑" panose="020B0503020204020204" pitchFamily="34" charset="-122"/>
                        </a:rPr>
                        <a:t>智能助手</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61.5%</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40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r h="504825">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cs typeface="微软雅黑" panose="020B0503020204020204" pitchFamily="34" charset="-122"/>
                        </a:rPr>
                        <a:t>百度</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AI</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rPr>
                        <a:t>52.1%</a:t>
                      </a:r>
                      <a:endParaRPr lang="en-US" alt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32 </a:t>
                      </a:r>
                      <a:r>
                        <a:rPr lang="zh-CN" sz="1600">
                          <a:latin typeface="微软雅黑" panose="020B0503020204020204" pitchFamily="34" charset="-122"/>
                          <a:ea typeface="微软雅黑" panose="020B0503020204020204" pitchFamily="34" charset="-122"/>
                          <a:cs typeface="微软雅黑" panose="020B0503020204020204" pitchFamily="34" charset="-122"/>
                        </a:rPr>
                        <a:t>次</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r>
            </a:tbl>
          </a:graphicData>
        </a:graphic>
      </p:graphicFrame>
      <p:sp>
        <p:nvSpPr>
          <p:cNvPr id="9" name="文本框 8"/>
          <p:cNvSpPr txBox="1"/>
          <p:nvPr/>
        </p:nvSpPr>
        <p:spPr>
          <a:xfrm>
            <a:off x="1064260" y="5714365"/>
            <a:ext cx="10063480" cy="681355"/>
          </a:xfrm>
          <a:prstGeom prst="rect">
            <a:avLst/>
          </a:prstGeom>
        </p:spPr>
        <p:txBody>
          <a:bodyPr wrap="square">
            <a:spAutoFit/>
          </a:bodyPr>
          <a:p>
            <a:pPr marL="0" indent="0" algn="l" defTabSz="266700">
              <a:lnSpc>
                <a:spcPct val="120000"/>
              </a:lnSpc>
              <a:spcBef>
                <a:spcPts val="600"/>
              </a:spcBef>
              <a:spcAft>
                <a:spcPts val="600"/>
              </a:spcAft>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数据亮点：</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AI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搜索平台月均使用频次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(45.6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是传统搜索引擎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(10.7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的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4.3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倍，其中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DeepSeek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用户技术类查询占比达 </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37%</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11029950" y="439420"/>
            <a:ext cx="763270" cy="69596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zh-CN" altLang="en-US" dirty="0"/>
              <a:t>主要产品用户的使用</a:t>
            </a:r>
            <a:r>
              <a:rPr lang="zh-CN" altLang="en-US" dirty="0"/>
              <a:t>率</a:t>
            </a:r>
            <a:endParaRPr lang="zh-CN" altLang="en-US" dirty="0"/>
          </a:p>
        </p:txBody>
      </p:sp>
      <p:pic>
        <p:nvPicPr>
          <p:cNvPr id="2" name="图片 1"/>
          <p:cNvPicPr>
            <a:picLocks noChangeAspect="1"/>
          </p:cNvPicPr>
          <p:nvPr/>
        </p:nvPicPr>
        <p:blipFill>
          <a:blip r:embed="rId1"/>
          <a:stretch>
            <a:fillRect/>
          </a:stretch>
        </p:blipFill>
        <p:spPr>
          <a:xfrm>
            <a:off x="11029950" y="439420"/>
            <a:ext cx="763270" cy="695960"/>
          </a:xfrm>
          <a:prstGeom prst="rect">
            <a:avLst/>
          </a:prstGeom>
        </p:spPr>
      </p:pic>
      <p:pic>
        <p:nvPicPr>
          <p:cNvPr id="4" name="图片 3"/>
          <p:cNvPicPr>
            <a:picLocks noChangeAspect="1"/>
          </p:cNvPicPr>
          <p:nvPr/>
        </p:nvPicPr>
        <p:blipFill>
          <a:blip r:embed="rId2"/>
          <a:stretch>
            <a:fillRect/>
          </a:stretch>
        </p:blipFill>
        <p:spPr>
          <a:xfrm>
            <a:off x="1930400" y="1278890"/>
            <a:ext cx="8182610" cy="5455285"/>
          </a:xfrm>
          <a:prstGeom prst="rect">
            <a:avLst/>
          </a:prstGeom>
        </p:spPr>
      </p:pic>
    </p:spTree>
  </p:cSld>
  <p:clrMapOvr>
    <a:masterClrMapping/>
  </p:clrMapOvr>
  <p:transition spd="med">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zh-CN" altLang="en-US" dirty="0"/>
              <a:t>用户使用</a:t>
            </a:r>
            <a:r>
              <a:rPr lang="en-US" altLang="zh-CN" dirty="0"/>
              <a:t>Ai</a:t>
            </a:r>
            <a:r>
              <a:rPr lang="zh-CN" altLang="en-US" dirty="0"/>
              <a:t>的使用</a:t>
            </a:r>
            <a:r>
              <a:rPr lang="zh-CN" altLang="en-US" dirty="0"/>
              <a:t>目的</a:t>
            </a:r>
            <a:endParaRPr lang="zh-CN" altLang="en-US" dirty="0"/>
          </a:p>
        </p:txBody>
      </p:sp>
      <p:pic>
        <p:nvPicPr>
          <p:cNvPr id="2" name="图片 1"/>
          <p:cNvPicPr>
            <a:picLocks noChangeAspect="1"/>
          </p:cNvPicPr>
          <p:nvPr/>
        </p:nvPicPr>
        <p:blipFill>
          <a:blip r:embed="rId1"/>
          <a:stretch>
            <a:fillRect/>
          </a:stretch>
        </p:blipFill>
        <p:spPr>
          <a:xfrm>
            <a:off x="11029950" y="439420"/>
            <a:ext cx="763270" cy="695960"/>
          </a:xfrm>
          <a:prstGeom prst="rect">
            <a:avLst/>
          </a:prstGeom>
        </p:spPr>
      </p:pic>
      <p:pic>
        <p:nvPicPr>
          <p:cNvPr id="3" name="图片 2"/>
          <p:cNvPicPr>
            <a:picLocks noChangeAspect="1"/>
          </p:cNvPicPr>
          <p:nvPr/>
        </p:nvPicPr>
        <p:blipFill>
          <a:blip r:embed="rId2"/>
          <a:stretch>
            <a:fillRect/>
          </a:stretch>
        </p:blipFill>
        <p:spPr>
          <a:xfrm>
            <a:off x="1878330" y="1308100"/>
            <a:ext cx="7936230" cy="529082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0" y="0"/>
            <a:ext cx="12209145" cy="6851650"/>
          </a:xfrm>
          <a:prstGeom prst="rect">
            <a:avLst/>
          </a:prstGeom>
        </p:spPr>
      </p:pic>
      <p:pic>
        <p:nvPicPr>
          <p:cNvPr id="4" name="图片 3"/>
          <p:cNvPicPr>
            <a:picLocks noChangeAspect="1"/>
          </p:cNvPicPr>
          <p:nvPr/>
        </p:nvPicPr>
        <p:blipFill>
          <a:blip r:embed="rId2"/>
          <a:stretch>
            <a:fillRect/>
          </a:stretch>
        </p:blipFill>
        <p:spPr>
          <a:xfrm>
            <a:off x="11090910" y="439420"/>
            <a:ext cx="763270" cy="695960"/>
          </a:xfrm>
          <a:prstGeom prst="rect">
            <a:avLst/>
          </a:prstGeom>
        </p:spPr>
      </p:pic>
    </p:spTree>
    <p:custDataLst>
      <p:tags r:id="rId3"/>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p:nvPr>
        </p:nvSpPr>
        <p:spPr/>
        <p:txBody>
          <a:bodyPr>
            <a:normAutofit/>
          </a:bodyPr>
          <a:lstStyle/>
          <a:p>
            <a:r>
              <a:rPr lang="en-US" altLang="zh-CN" dirty="0"/>
              <a:t>AI </a:t>
            </a:r>
            <a:r>
              <a:rPr lang="zh-CN" altLang="en-US" dirty="0"/>
              <a:t>搜索与传统搜索对比表</a:t>
            </a:r>
            <a:endParaRPr lang="zh-CN" altLang="en-US" dirty="0"/>
          </a:p>
        </p:txBody>
      </p:sp>
      <p:sp>
        <p:nvSpPr>
          <p:cNvPr id="9" name="文本框 8"/>
          <p:cNvSpPr txBox="1"/>
          <p:nvPr/>
        </p:nvSpPr>
        <p:spPr>
          <a:xfrm>
            <a:off x="1183640" y="5965825"/>
            <a:ext cx="10063480" cy="386080"/>
          </a:xfrm>
          <a:prstGeom prst="rect">
            <a:avLst/>
          </a:prstGeom>
        </p:spPr>
        <p:txBody>
          <a:bodyPr wrap="square">
            <a:spAutoFit/>
          </a:bodyPr>
          <a:p>
            <a:pPr marL="0" indent="0" algn="l" defTabSz="266700">
              <a:lnSpc>
                <a:spcPct val="120000"/>
              </a:lnSpc>
              <a:spcBef>
                <a:spcPts val="600"/>
              </a:spcBef>
              <a:spcAft>
                <a:spcPts val="600"/>
              </a:spcAft>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数据来源：</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QuestMobile 2025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8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月数据</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中国</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AI </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搜索平台用户行为与市场格局分析报告（</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2024.9-2025.9</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3" name="表格 2"/>
          <p:cNvGraphicFramePr/>
          <p:nvPr>
            <p:custDataLst>
              <p:tags r:id="rId1"/>
            </p:custDataLst>
          </p:nvPr>
        </p:nvGraphicFramePr>
        <p:xfrm>
          <a:off x="1188720" y="1379855"/>
          <a:ext cx="10058400" cy="4271645"/>
        </p:xfrm>
        <a:graphic>
          <a:graphicData uri="http://schemas.openxmlformats.org/drawingml/2006/table">
            <a:tbl>
              <a:tblPr firstRow="1">
                <a:tableStyleId>{BDA33D95-BA22-43C5-B7BA-1A7C0A55FEE6}</a:tableStyleId>
              </a:tblPr>
              <a:tblGrid>
                <a:gridCol w="2514600"/>
                <a:gridCol w="2514600"/>
                <a:gridCol w="2514600"/>
                <a:gridCol w="2514600"/>
              </a:tblGrid>
              <a:tr h="610235">
                <a:tc>
                  <a:txBody>
                    <a:bodyPr/>
                    <a:p>
                      <a:pPr marL="0" indent="0" algn="ctr">
                        <a:lnSpc>
                          <a:spcPct val="120000"/>
                        </a:lnSpc>
                        <a:spcBef>
                          <a:spcPts val="600"/>
                        </a:spcBef>
                        <a:spcAft>
                          <a:spcPts val="600"/>
                        </a:spcAft>
                      </a:pPr>
                      <a:r>
                        <a:rPr lang="zh-CN" sz="1600"/>
                        <a:t>指标</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AI </a:t>
                      </a:r>
                      <a:r>
                        <a:rPr lang="zh-CN" sz="1600"/>
                        <a:t>搜索</a:t>
                      </a:r>
                      <a:endParaRPr lang="zh-CN" sz="1600"/>
                    </a:p>
                  </a:txBody>
                  <a:tcPr marL="76200" marR="76200" marT="38100" marB="19050" anchor="t" anchorCtr="0"/>
                </a:tc>
                <a:tc>
                  <a:txBody>
                    <a:bodyPr/>
                    <a:p>
                      <a:pPr marL="0" indent="0" algn="ctr">
                        <a:lnSpc>
                          <a:spcPct val="120000"/>
                        </a:lnSpc>
                        <a:spcBef>
                          <a:spcPts val="600"/>
                        </a:spcBef>
                        <a:spcAft>
                          <a:spcPts val="600"/>
                        </a:spcAft>
                      </a:pPr>
                      <a:r>
                        <a:rPr lang="zh-CN" sz="1600"/>
                        <a:t>传统搜索</a:t>
                      </a:r>
                      <a:endParaRPr lang="zh-CN" sz="1600"/>
                    </a:p>
                  </a:txBody>
                  <a:tcPr marL="76200" marR="76200" marT="38100" marB="19050" anchor="t" anchorCtr="0"/>
                </a:tc>
                <a:tc>
                  <a:txBody>
                    <a:bodyPr/>
                    <a:p>
                      <a:pPr marL="0" indent="0" algn="ctr">
                        <a:lnSpc>
                          <a:spcPct val="120000"/>
                        </a:lnSpc>
                        <a:spcBef>
                          <a:spcPts val="600"/>
                        </a:spcBef>
                        <a:spcAft>
                          <a:spcPts val="600"/>
                        </a:spcAft>
                      </a:pPr>
                      <a:r>
                        <a:rPr lang="zh-CN" sz="1600"/>
                        <a:t>倍数关系</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zh-CN" sz="1600"/>
                        <a:t>月活跃用户规模</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6.85 </a:t>
                      </a:r>
                      <a:r>
                        <a:rPr lang="zh-CN" sz="1600"/>
                        <a:t>亿</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10.91 </a:t>
                      </a:r>
                      <a:r>
                        <a:rPr lang="zh-CN" sz="1600"/>
                        <a:t>亿</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0.63 </a:t>
                      </a:r>
                      <a:r>
                        <a:rPr lang="zh-CN" sz="1600"/>
                        <a:t>倍</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zh-CN" sz="1600"/>
                        <a:t>同比增长率</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765.8%</a:t>
                      </a:r>
                      <a:endParaRPr lang="en-US" alt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6.1%</a:t>
                      </a:r>
                      <a:endParaRPr lang="en-US" alt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125.5 </a:t>
                      </a:r>
                      <a:r>
                        <a:rPr lang="zh-CN" sz="1600"/>
                        <a:t>倍</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zh-CN" sz="1600"/>
                        <a:t>月人均使用次数</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32.8 </a:t>
                      </a:r>
                      <a:r>
                        <a:rPr lang="zh-CN" sz="1600"/>
                        <a:t>次</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10.7 </a:t>
                      </a:r>
                      <a:r>
                        <a:rPr lang="zh-CN" sz="1600"/>
                        <a:t>次</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3.07 </a:t>
                      </a:r>
                      <a:r>
                        <a:rPr lang="zh-CN" sz="1600"/>
                        <a:t>倍</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zh-CN" sz="1600"/>
                        <a:t>月人均使用时长</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59.4 </a:t>
                      </a:r>
                      <a:r>
                        <a:rPr lang="zh-CN" sz="1600"/>
                        <a:t>分钟</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28.7 </a:t>
                      </a:r>
                      <a:r>
                        <a:rPr lang="zh-CN" sz="1600"/>
                        <a:t>分钟</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2.07 </a:t>
                      </a:r>
                      <a:r>
                        <a:rPr lang="zh-CN" sz="1600"/>
                        <a:t>倍</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en-US" altLang="zh-CN" sz="1600"/>
                        <a:t>3 </a:t>
                      </a:r>
                      <a:r>
                        <a:rPr lang="zh-CN" sz="1600"/>
                        <a:t>日留存率</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39.1%</a:t>
                      </a:r>
                      <a:endParaRPr lang="en-US" alt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25.6%</a:t>
                      </a:r>
                      <a:endParaRPr lang="en-US" alt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1.53 </a:t>
                      </a:r>
                      <a:r>
                        <a:rPr lang="zh-CN" sz="1600"/>
                        <a:t>倍</a:t>
                      </a:r>
                      <a:endParaRPr lang="zh-CN" sz="1600"/>
                    </a:p>
                  </a:txBody>
                  <a:tcPr marL="76200" marR="76200" marT="38100" marB="19050" anchor="t" anchorCtr="0"/>
                </a:tc>
              </a:tr>
              <a:tr h="610235">
                <a:tc>
                  <a:txBody>
                    <a:bodyPr/>
                    <a:p>
                      <a:pPr marL="0" indent="0" algn="ctr">
                        <a:lnSpc>
                          <a:spcPct val="120000"/>
                        </a:lnSpc>
                        <a:spcBef>
                          <a:spcPts val="600"/>
                        </a:spcBef>
                        <a:spcAft>
                          <a:spcPts val="600"/>
                        </a:spcAft>
                      </a:pPr>
                      <a:r>
                        <a:rPr lang="zh-CN" sz="1600"/>
                        <a:t>用户满意度评分</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4.0 </a:t>
                      </a:r>
                      <a:r>
                        <a:rPr lang="zh-CN" sz="1600"/>
                        <a:t>分</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3.2 </a:t>
                      </a:r>
                      <a:r>
                        <a:rPr lang="zh-CN" sz="1600"/>
                        <a:t>分</a:t>
                      </a:r>
                      <a:endParaRPr lang="zh-CN" sz="1600"/>
                    </a:p>
                  </a:txBody>
                  <a:tcPr marL="76200" marR="76200" marT="38100" marB="19050" anchor="t" anchorCtr="0"/>
                </a:tc>
                <a:tc>
                  <a:txBody>
                    <a:bodyPr/>
                    <a:p>
                      <a:pPr marL="0" indent="0" algn="ctr">
                        <a:lnSpc>
                          <a:spcPct val="120000"/>
                        </a:lnSpc>
                        <a:spcBef>
                          <a:spcPts val="600"/>
                        </a:spcBef>
                        <a:spcAft>
                          <a:spcPts val="600"/>
                        </a:spcAft>
                      </a:pPr>
                      <a:r>
                        <a:rPr lang="en-US" altLang="zh-CN" sz="1600"/>
                        <a:t>1.25 </a:t>
                      </a:r>
                      <a:r>
                        <a:rPr lang="zh-CN" sz="1600"/>
                        <a:t>倍</a:t>
                      </a:r>
                      <a:endParaRPr lang="zh-CN" sz="1600"/>
                    </a:p>
                  </a:txBody>
                  <a:tcPr marL="76200" marR="76200" marT="38100" marB="19050" anchor="t" anchorCtr="0"/>
                </a:tc>
              </a:tr>
            </a:tbl>
          </a:graphicData>
        </a:graphic>
      </p:graphicFrame>
      <p:pic>
        <p:nvPicPr>
          <p:cNvPr id="2" name="图片 1"/>
          <p:cNvPicPr>
            <a:picLocks noChangeAspect="1"/>
          </p:cNvPicPr>
          <p:nvPr/>
        </p:nvPicPr>
        <p:blipFill>
          <a:blip r:embed="rId2"/>
          <a:stretch>
            <a:fillRect/>
          </a:stretch>
        </p:blipFill>
        <p:spPr>
          <a:xfrm>
            <a:off x="11029950" y="439420"/>
            <a:ext cx="763270" cy="69596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6538586"/>
            <a:ext cx="12192000"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多边形: 形状 6"/>
          <p:cNvSpPr/>
          <p:nvPr/>
        </p:nvSpPr>
        <p:spPr>
          <a:xfrm>
            <a:off x="4977010" y="6212910"/>
            <a:ext cx="7214990" cy="645090"/>
          </a:xfrm>
          <a:custGeom>
            <a:avLst/>
            <a:gdLst>
              <a:gd name="connsiteX0" fmla="*/ 284149 w 7214990"/>
              <a:gd name="connsiteY0" fmla="*/ 0 h 645090"/>
              <a:gd name="connsiteX1" fmla="*/ 488514 w 7214990"/>
              <a:gd name="connsiteY1" fmla="*/ 0 h 645090"/>
              <a:gd name="connsiteX2" fmla="*/ 6442327 w 7214990"/>
              <a:gd name="connsiteY2" fmla="*/ 0 h 645090"/>
              <a:gd name="connsiteX3" fmla="*/ 7214990 w 7214990"/>
              <a:gd name="connsiteY3" fmla="*/ 0 h 645090"/>
              <a:gd name="connsiteX4" fmla="*/ 7214990 w 7214990"/>
              <a:gd name="connsiteY4" fmla="*/ 645090 h 645090"/>
              <a:gd name="connsiteX5" fmla="*/ 6726476 w 7214990"/>
              <a:gd name="connsiteY5" fmla="*/ 645090 h 645090"/>
              <a:gd name="connsiteX6" fmla="*/ 488514 w 7214990"/>
              <a:gd name="connsiteY6" fmla="*/ 645090 h 645090"/>
              <a:gd name="connsiteX7" fmla="*/ 0 w 7214990"/>
              <a:gd name="connsiteY7" fmla="*/ 645090 h 64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14990" h="645090">
                <a:moveTo>
                  <a:pt x="284149" y="0"/>
                </a:moveTo>
                <a:lnTo>
                  <a:pt x="488514" y="0"/>
                </a:lnTo>
                <a:lnTo>
                  <a:pt x="6442327" y="0"/>
                </a:lnTo>
                <a:lnTo>
                  <a:pt x="7214990" y="0"/>
                </a:lnTo>
                <a:lnTo>
                  <a:pt x="7214990" y="645090"/>
                </a:lnTo>
                <a:lnTo>
                  <a:pt x="6726476" y="645090"/>
                </a:lnTo>
                <a:lnTo>
                  <a:pt x="488514" y="645090"/>
                </a:lnTo>
                <a:lnTo>
                  <a:pt x="0" y="645090"/>
                </a:lnTo>
                <a:close/>
              </a:path>
            </a:pathLst>
          </a:cu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2041688" y="937062"/>
            <a:ext cx="150312" cy="1393520"/>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0346581" y="1014507"/>
            <a:ext cx="1569660" cy="923330"/>
          </a:xfrm>
          <a:prstGeom prst="rect">
            <a:avLst/>
          </a:prstGeom>
          <a:noFill/>
        </p:spPr>
        <p:txBody>
          <a:bodyPr wrap="none" rtlCol="0">
            <a:spAutoFit/>
          </a:bodyPr>
          <a:lstStyle/>
          <a:p>
            <a:r>
              <a:rPr lang="zh-CN" altLang="en-US" sz="5400" b="1" dirty="0">
                <a:solidFill>
                  <a:srgbClr val="B5262C"/>
                </a:solidFill>
                <a:latin typeface="+mj-ea"/>
                <a:ea typeface="+mj-ea"/>
              </a:rPr>
              <a:t>目录</a:t>
            </a:r>
            <a:endParaRPr lang="zh-CN" altLang="en-US" sz="5400" b="1" dirty="0">
              <a:solidFill>
                <a:srgbClr val="302E2F"/>
              </a:solidFill>
              <a:latin typeface="+mj-ea"/>
              <a:ea typeface="+mj-ea"/>
            </a:endParaRPr>
          </a:p>
        </p:txBody>
      </p:sp>
      <p:sp>
        <p:nvSpPr>
          <p:cNvPr id="11" name="矩形 10"/>
          <p:cNvSpPr/>
          <p:nvPr/>
        </p:nvSpPr>
        <p:spPr>
          <a:xfrm>
            <a:off x="9594937" y="1798717"/>
            <a:ext cx="2309243" cy="461665"/>
          </a:xfrm>
          <a:prstGeom prst="rect">
            <a:avLst/>
          </a:prstGeom>
        </p:spPr>
        <p:txBody>
          <a:bodyPr wrap="square">
            <a:spAutoFit/>
          </a:bodyPr>
          <a:lstStyle/>
          <a:p>
            <a:pPr algn="dist"/>
            <a:r>
              <a:rPr lang="zh-CN" altLang="en-US" sz="2400" dirty="0">
                <a:solidFill>
                  <a:schemeClr val="tx1">
                    <a:lumMod val="65000"/>
                    <a:lumOff val="35000"/>
                  </a:schemeClr>
                </a:solidFill>
              </a:rPr>
              <a:t>CATALOG</a:t>
            </a:r>
            <a:endParaRPr lang="zh-CN" altLang="en-US" sz="2400" dirty="0">
              <a:solidFill>
                <a:schemeClr val="tx1">
                  <a:lumMod val="65000"/>
                  <a:lumOff val="35000"/>
                </a:schemeClr>
              </a:solidFill>
            </a:endParaRPr>
          </a:p>
        </p:txBody>
      </p:sp>
      <p:sp>
        <p:nvSpPr>
          <p:cNvPr id="12" name="矩形 11"/>
          <p:cNvSpPr/>
          <p:nvPr/>
        </p:nvSpPr>
        <p:spPr>
          <a:xfrm rot="2700000">
            <a:off x="6322839" y="2011547"/>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3" name="文本框 12"/>
          <p:cNvSpPr txBox="1"/>
          <p:nvPr/>
        </p:nvSpPr>
        <p:spPr>
          <a:xfrm>
            <a:off x="5927484" y="1972384"/>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2</a:t>
            </a:r>
            <a:endParaRPr lang="en-US" altLang="zh-CN" sz="2800" dirty="0">
              <a:solidFill>
                <a:schemeClr val="bg1"/>
              </a:solidFill>
              <a:latin typeface="+mj-ea"/>
              <a:ea typeface="+mj-ea"/>
            </a:endParaRPr>
          </a:p>
        </p:txBody>
      </p:sp>
      <p:sp>
        <p:nvSpPr>
          <p:cNvPr id="16" name="矩形 15"/>
          <p:cNvSpPr/>
          <p:nvPr/>
        </p:nvSpPr>
        <p:spPr>
          <a:xfrm>
            <a:off x="6957704" y="2033641"/>
            <a:ext cx="2357085" cy="460375"/>
          </a:xfrm>
          <a:prstGeom prst="rect">
            <a:avLst/>
          </a:prstGeom>
        </p:spPr>
        <p:txBody>
          <a:bodyPr wrap="square">
            <a:spAutoFit/>
          </a:bodyPr>
          <a:lstStyle/>
          <a:p>
            <a:pPr algn="dist"/>
            <a:r>
              <a:rPr lang="en-US" altLang="zh-CN" sz="2400" dirty="0">
                <a:solidFill>
                  <a:schemeClr val="tx1">
                    <a:lumMod val="65000"/>
                    <a:lumOff val="35000"/>
                  </a:schemeClr>
                </a:solidFill>
              </a:rPr>
              <a:t>AI</a:t>
            </a:r>
            <a:r>
              <a:rPr lang="zh-CN" altLang="en-US" sz="2400" dirty="0">
                <a:solidFill>
                  <a:schemeClr val="tx1">
                    <a:lumMod val="65000"/>
                    <a:lumOff val="35000"/>
                  </a:schemeClr>
                </a:solidFill>
              </a:rPr>
              <a:t>搜索现在</a:t>
            </a:r>
            <a:r>
              <a:rPr lang="zh-CN" altLang="en-US" sz="2400" dirty="0">
                <a:solidFill>
                  <a:schemeClr val="tx1">
                    <a:lumMod val="65000"/>
                    <a:lumOff val="35000"/>
                  </a:schemeClr>
                </a:solidFill>
              </a:rPr>
              <a:t>情况</a:t>
            </a:r>
            <a:endParaRPr lang="zh-CN" altLang="en-US" sz="2400" dirty="0">
              <a:solidFill>
                <a:schemeClr val="tx1">
                  <a:lumMod val="65000"/>
                  <a:lumOff val="35000"/>
                </a:schemeClr>
              </a:solidFill>
            </a:endParaRPr>
          </a:p>
        </p:txBody>
      </p:sp>
      <p:sp>
        <p:nvSpPr>
          <p:cNvPr id="18" name="矩形 17"/>
          <p:cNvSpPr/>
          <p:nvPr/>
        </p:nvSpPr>
        <p:spPr>
          <a:xfrm rot="2700000">
            <a:off x="1078991" y="3211697"/>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19" name="文本框 18"/>
          <p:cNvSpPr txBox="1"/>
          <p:nvPr/>
        </p:nvSpPr>
        <p:spPr>
          <a:xfrm>
            <a:off x="683636" y="3203014"/>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3</a:t>
            </a:r>
            <a:endParaRPr lang="en-US" altLang="zh-CN" sz="2800" dirty="0">
              <a:solidFill>
                <a:schemeClr val="bg1"/>
              </a:solidFill>
              <a:latin typeface="+mj-ea"/>
              <a:ea typeface="+mj-ea"/>
            </a:endParaRPr>
          </a:p>
        </p:txBody>
      </p:sp>
      <p:sp>
        <p:nvSpPr>
          <p:cNvPr id="21" name="矩形 20"/>
          <p:cNvSpPr/>
          <p:nvPr/>
        </p:nvSpPr>
        <p:spPr>
          <a:xfrm>
            <a:off x="1713865" y="3234055"/>
            <a:ext cx="3557905" cy="460375"/>
          </a:xfrm>
          <a:prstGeom prst="rect">
            <a:avLst/>
          </a:prstGeom>
        </p:spPr>
        <p:txBody>
          <a:bodyPr wrap="square">
            <a:spAutoFit/>
          </a:bodyPr>
          <a:lstStyle/>
          <a:p>
            <a:pPr algn="l"/>
            <a:r>
              <a:rPr lang="en-US" sz="2400" dirty="0">
                <a:solidFill>
                  <a:schemeClr val="tx1">
                    <a:lumMod val="65000"/>
                    <a:lumOff val="35000"/>
                  </a:schemeClr>
                </a:solidFill>
              </a:rPr>
              <a:t>GEO</a:t>
            </a:r>
            <a:r>
              <a:rPr lang="zh-CN" altLang="en-US" sz="2400" dirty="0">
                <a:solidFill>
                  <a:schemeClr val="tx1">
                    <a:lumMod val="65000"/>
                    <a:lumOff val="35000"/>
                  </a:schemeClr>
                </a:solidFill>
              </a:rPr>
              <a:t>底层</a:t>
            </a:r>
            <a:r>
              <a:rPr lang="zh-CN" altLang="en-US" sz="2400" dirty="0">
                <a:solidFill>
                  <a:schemeClr val="tx1">
                    <a:lumMod val="65000"/>
                    <a:lumOff val="35000"/>
                  </a:schemeClr>
                </a:solidFill>
              </a:rPr>
              <a:t>原理</a:t>
            </a:r>
            <a:endParaRPr lang="zh-CN" altLang="en-US" sz="2400" dirty="0">
              <a:solidFill>
                <a:schemeClr val="tx1">
                  <a:lumMod val="65000"/>
                  <a:lumOff val="35000"/>
                </a:schemeClr>
              </a:solidFill>
            </a:endParaRPr>
          </a:p>
        </p:txBody>
      </p:sp>
      <p:sp>
        <p:nvSpPr>
          <p:cNvPr id="22" name="矩形 21"/>
          <p:cNvSpPr/>
          <p:nvPr/>
        </p:nvSpPr>
        <p:spPr>
          <a:xfrm rot="2700000">
            <a:off x="6322839" y="3064134"/>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3" name="文本框 22"/>
          <p:cNvSpPr txBox="1"/>
          <p:nvPr/>
        </p:nvSpPr>
        <p:spPr>
          <a:xfrm>
            <a:off x="5927484" y="3055451"/>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4</a:t>
            </a:r>
            <a:endParaRPr lang="en-US" altLang="zh-CN" sz="2800" dirty="0">
              <a:solidFill>
                <a:schemeClr val="bg1"/>
              </a:solidFill>
              <a:latin typeface="+mj-ea"/>
              <a:ea typeface="+mj-ea"/>
            </a:endParaRPr>
          </a:p>
        </p:txBody>
      </p:sp>
      <p:sp>
        <p:nvSpPr>
          <p:cNvPr id="25" name="矩形 24"/>
          <p:cNvSpPr/>
          <p:nvPr/>
        </p:nvSpPr>
        <p:spPr>
          <a:xfrm>
            <a:off x="6957695" y="3086100"/>
            <a:ext cx="2903220" cy="460375"/>
          </a:xfrm>
          <a:prstGeom prst="rect">
            <a:avLst/>
          </a:prstGeom>
        </p:spPr>
        <p:txBody>
          <a:bodyPr wrap="square">
            <a:spAutoFit/>
          </a:bodyPr>
          <a:lstStyle/>
          <a:p>
            <a:pPr algn="l"/>
            <a:r>
              <a:rPr lang="en-US" altLang="zh-CN" sz="2400" dirty="0">
                <a:solidFill>
                  <a:schemeClr val="tx1">
                    <a:lumMod val="65000"/>
                    <a:lumOff val="35000"/>
                  </a:schemeClr>
                </a:solidFill>
              </a:rPr>
              <a:t>GEO</a:t>
            </a:r>
            <a:r>
              <a:rPr lang="zh-CN" altLang="en-US" sz="2400" dirty="0">
                <a:solidFill>
                  <a:schemeClr val="tx1">
                    <a:lumMod val="65000"/>
                    <a:lumOff val="35000"/>
                  </a:schemeClr>
                </a:solidFill>
              </a:rPr>
              <a:t>和</a:t>
            </a:r>
            <a:r>
              <a:rPr lang="en-US" altLang="zh-CN" sz="2400" dirty="0">
                <a:solidFill>
                  <a:schemeClr val="tx1">
                    <a:lumMod val="65000"/>
                    <a:lumOff val="35000"/>
                  </a:schemeClr>
                </a:solidFill>
              </a:rPr>
              <a:t>SEO</a:t>
            </a:r>
            <a:r>
              <a:rPr lang="zh-CN" altLang="en-US" sz="2400" dirty="0">
                <a:solidFill>
                  <a:schemeClr val="tx1">
                    <a:lumMod val="65000"/>
                    <a:lumOff val="35000"/>
                  </a:schemeClr>
                </a:solidFill>
              </a:rPr>
              <a:t>的</a:t>
            </a:r>
            <a:r>
              <a:rPr lang="zh-CN" altLang="en-US" sz="2400" dirty="0">
                <a:solidFill>
                  <a:schemeClr val="tx1">
                    <a:lumMod val="65000"/>
                    <a:lumOff val="35000"/>
                  </a:schemeClr>
                </a:solidFill>
              </a:rPr>
              <a:t>区别</a:t>
            </a:r>
            <a:endParaRPr lang="zh-CN" altLang="en-US" sz="2400" dirty="0">
              <a:solidFill>
                <a:schemeClr val="tx1">
                  <a:lumMod val="65000"/>
                  <a:lumOff val="35000"/>
                </a:schemeClr>
              </a:solidFill>
            </a:endParaRPr>
          </a:p>
        </p:txBody>
      </p:sp>
      <p:sp>
        <p:nvSpPr>
          <p:cNvPr id="26" name="矩形 25"/>
          <p:cNvSpPr/>
          <p:nvPr/>
        </p:nvSpPr>
        <p:spPr>
          <a:xfrm rot="2700000">
            <a:off x="1052321" y="4410969"/>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27" name="文本框 26"/>
          <p:cNvSpPr txBox="1"/>
          <p:nvPr/>
        </p:nvSpPr>
        <p:spPr>
          <a:xfrm>
            <a:off x="656966" y="4402286"/>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5</a:t>
            </a:r>
            <a:endParaRPr lang="en-US" altLang="zh-CN" sz="2800" dirty="0">
              <a:solidFill>
                <a:schemeClr val="bg1"/>
              </a:solidFill>
              <a:latin typeface="+mj-ea"/>
              <a:ea typeface="+mj-ea"/>
            </a:endParaRPr>
          </a:p>
        </p:txBody>
      </p:sp>
      <p:sp>
        <p:nvSpPr>
          <p:cNvPr id="29" name="矩形 28"/>
          <p:cNvSpPr/>
          <p:nvPr/>
        </p:nvSpPr>
        <p:spPr>
          <a:xfrm>
            <a:off x="1687195" y="4432935"/>
            <a:ext cx="3289935" cy="460375"/>
          </a:xfrm>
          <a:prstGeom prst="rect">
            <a:avLst/>
          </a:prstGeom>
        </p:spPr>
        <p:txBody>
          <a:bodyPr wrap="square">
            <a:spAutoFit/>
          </a:bodyPr>
          <a:lstStyle/>
          <a:p>
            <a:pPr algn="l"/>
            <a:r>
              <a:rPr lang="en-US" altLang="zh-CN" sz="2400" dirty="0">
                <a:solidFill>
                  <a:schemeClr val="tx1">
                    <a:lumMod val="65000"/>
                    <a:lumOff val="35000"/>
                  </a:schemeClr>
                </a:solidFill>
              </a:rPr>
              <a:t>GEO</a:t>
            </a:r>
            <a:r>
              <a:rPr lang="zh-CN" altLang="en-US" sz="2400" dirty="0">
                <a:solidFill>
                  <a:schemeClr val="tx1">
                    <a:lumMod val="65000"/>
                    <a:lumOff val="35000"/>
                  </a:schemeClr>
                </a:solidFill>
              </a:rPr>
              <a:t>优化案例</a:t>
            </a:r>
            <a:endParaRPr lang="zh-CN" altLang="en-US" sz="2400" dirty="0">
              <a:solidFill>
                <a:schemeClr val="tx1">
                  <a:lumMod val="65000"/>
                  <a:lumOff val="35000"/>
                </a:schemeClr>
              </a:solidFill>
            </a:endParaRPr>
          </a:p>
        </p:txBody>
      </p:sp>
      <p:grpSp>
        <p:nvGrpSpPr>
          <p:cNvPr id="14" name="组合 13"/>
          <p:cNvGrpSpPr/>
          <p:nvPr/>
        </p:nvGrpSpPr>
        <p:grpSpPr>
          <a:xfrm>
            <a:off x="389255" y="273050"/>
            <a:ext cx="1885950" cy="664210"/>
            <a:chOff x="15821" y="530"/>
            <a:chExt cx="2970" cy="1046"/>
          </a:xfrm>
        </p:grpSpPr>
        <p:pic>
          <p:nvPicPr>
            <p:cNvPr id="5" name="图片 4"/>
            <p:cNvPicPr>
              <a:picLocks noChangeAspect="1"/>
            </p:cNvPicPr>
            <p:nvPr/>
          </p:nvPicPr>
          <p:blipFill>
            <a:blip r:embed="rId1"/>
            <a:stretch>
              <a:fillRect/>
            </a:stretch>
          </p:blipFill>
          <p:spPr>
            <a:xfrm>
              <a:off x="15821" y="530"/>
              <a:ext cx="2971" cy="1046"/>
            </a:xfrm>
            <a:prstGeom prst="rect">
              <a:avLst/>
            </a:prstGeom>
          </p:spPr>
        </p:pic>
        <p:pic>
          <p:nvPicPr>
            <p:cNvPr id="6" name="图片 5"/>
            <p:cNvPicPr>
              <a:picLocks noChangeAspect="1"/>
            </p:cNvPicPr>
            <p:nvPr/>
          </p:nvPicPr>
          <p:blipFill>
            <a:blip r:embed="rId2"/>
            <a:stretch>
              <a:fillRect/>
            </a:stretch>
          </p:blipFill>
          <p:spPr>
            <a:xfrm>
              <a:off x="16285" y="735"/>
              <a:ext cx="2043" cy="592"/>
            </a:xfrm>
            <a:prstGeom prst="rect">
              <a:avLst/>
            </a:prstGeom>
          </p:spPr>
        </p:pic>
      </p:grpSp>
      <p:sp>
        <p:nvSpPr>
          <p:cNvPr id="2" name="文本框 1"/>
          <p:cNvSpPr txBox="1"/>
          <p:nvPr/>
        </p:nvSpPr>
        <p:spPr>
          <a:xfrm>
            <a:off x="659524" y="2033979"/>
            <a:ext cx="1296564" cy="523220"/>
          </a:xfrm>
          <a:prstGeom prst="rect">
            <a:avLst/>
          </a:prstGeom>
          <a:noFill/>
        </p:spPr>
        <p:txBody>
          <a:bodyPr wrap="square" rtlCol="0">
            <a:spAutoFit/>
          </a:bodyPr>
          <a:p>
            <a:pPr algn="ctr"/>
            <a:r>
              <a:rPr lang="en-US" altLang="zh-CN" sz="2800" dirty="0">
                <a:solidFill>
                  <a:schemeClr val="bg1"/>
                </a:solidFill>
                <a:latin typeface="+mj-ea"/>
                <a:ea typeface="+mj-ea"/>
              </a:rPr>
              <a:t>1</a:t>
            </a:r>
            <a:endParaRPr lang="zh-CN" altLang="en-US" sz="2800" dirty="0">
              <a:solidFill>
                <a:schemeClr val="bg1"/>
              </a:solidFill>
              <a:latin typeface="+mj-ea"/>
              <a:ea typeface="+mj-ea"/>
            </a:endParaRPr>
          </a:p>
        </p:txBody>
      </p:sp>
      <p:sp>
        <p:nvSpPr>
          <p:cNvPr id="3" name="矩形 2"/>
          <p:cNvSpPr/>
          <p:nvPr/>
        </p:nvSpPr>
        <p:spPr>
          <a:xfrm>
            <a:off x="1090930" y="2138680"/>
            <a:ext cx="2336800" cy="460375"/>
          </a:xfrm>
          <a:prstGeom prst="rect">
            <a:avLst/>
          </a:prstGeom>
        </p:spPr>
        <p:txBody>
          <a:bodyPr wrap="square">
            <a:spAutoFit/>
          </a:bodyPr>
          <a:p>
            <a:pPr lvl="2" algn="ctr"/>
            <a:r>
              <a:rPr lang="zh-CN" altLang="en-US" sz="2400"/>
              <a:t>公司介绍</a:t>
            </a:r>
            <a:endParaRPr lang="zh-CN" altLang="en-US" sz="2400"/>
          </a:p>
        </p:txBody>
      </p:sp>
      <p:sp>
        <p:nvSpPr>
          <p:cNvPr id="17" name="文本框 16"/>
          <p:cNvSpPr txBox="1"/>
          <p:nvPr/>
        </p:nvSpPr>
        <p:spPr>
          <a:xfrm>
            <a:off x="595389" y="2185744"/>
            <a:ext cx="1296564" cy="523220"/>
          </a:xfrm>
          <a:prstGeom prst="rect">
            <a:avLst/>
          </a:prstGeom>
          <a:noFill/>
        </p:spPr>
        <p:txBody>
          <a:bodyPr wrap="square" rtlCol="0">
            <a:spAutoFit/>
          </a:bodyPr>
          <a:p>
            <a:pPr algn="ctr"/>
            <a:r>
              <a:rPr lang="en-US" altLang="zh-CN" sz="2800" dirty="0">
                <a:solidFill>
                  <a:schemeClr val="bg1"/>
                </a:solidFill>
                <a:latin typeface="+mj-ea"/>
                <a:ea typeface="+mj-ea"/>
              </a:rPr>
              <a:t>1</a:t>
            </a:r>
            <a:endParaRPr lang="zh-CN" altLang="en-US" sz="2800" dirty="0">
              <a:solidFill>
                <a:schemeClr val="bg1"/>
              </a:solidFill>
              <a:latin typeface="+mj-ea"/>
              <a:ea typeface="+mj-ea"/>
            </a:endParaRPr>
          </a:p>
        </p:txBody>
      </p:sp>
      <p:sp>
        <p:nvSpPr>
          <p:cNvPr id="20" name="矩形 19"/>
          <p:cNvSpPr/>
          <p:nvPr/>
        </p:nvSpPr>
        <p:spPr>
          <a:xfrm rot="2700000">
            <a:off x="1099964" y="2149977"/>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a:p>
        </p:txBody>
      </p:sp>
      <p:sp>
        <p:nvSpPr>
          <p:cNvPr id="24" name="文本框 23"/>
          <p:cNvSpPr txBox="1"/>
          <p:nvPr/>
        </p:nvSpPr>
        <p:spPr>
          <a:xfrm>
            <a:off x="683019" y="2140024"/>
            <a:ext cx="1296564" cy="523220"/>
          </a:xfrm>
          <a:prstGeom prst="rect">
            <a:avLst/>
          </a:prstGeom>
          <a:noFill/>
        </p:spPr>
        <p:txBody>
          <a:bodyPr wrap="square" rtlCol="0">
            <a:spAutoFit/>
          </a:bodyPr>
          <a:p>
            <a:pPr algn="ctr"/>
            <a:r>
              <a:rPr lang="en-US" altLang="zh-CN" sz="2800" dirty="0">
                <a:solidFill>
                  <a:schemeClr val="bg1"/>
                </a:solidFill>
                <a:latin typeface="+mj-ea"/>
                <a:ea typeface="+mj-ea"/>
              </a:rPr>
              <a:t>1</a:t>
            </a:r>
            <a:endParaRPr lang="zh-CN" altLang="en-US" sz="2800" dirty="0">
              <a:solidFill>
                <a:schemeClr val="bg1"/>
              </a:solidFill>
              <a:latin typeface="+mj-ea"/>
              <a:ea typeface="+mj-ea"/>
            </a:endParaRPr>
          </a:p>
        </p:txBody>
      </p:sp>
      <p:sp>
        <p:nvSpPr>
          <p:cNvPr id="28" name="矩形 27"/>
          <p:cNvSpPr/>
          <p:nvPr/>
        </p:nvSpPr>
        <p:spPr>
          <a:xfrm rot="2700000">
            <a:off x="6298691" y="4350009"/>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a:p>
        </p:txBody>
      </p:sp>
      <p:sp>
        <p:nvSpPr>
          <p:cNvPr id="35" name="文本框 34"/>
          <p:cNvSpPr txBox="1"/>
          <p:nvPr/>
        </p:nvSpPr>
        <p:spPr>
          <a:xfrm>
            <a:off x="5903336" y="4341326"/>
            <a:ext cx="1296564" cy="521970"/>
          </a:xfrm>
          <a:prstGeom prst="rect">
            <a:avLst/>
          </a:prstGeom>
          <a:noFill/>
        </p:spPr>
        <p:txBody>
          <a:bodyPr wrap="square" rtlCol="0">
            <a:spAutoFit/>
          </a:bodyPr>
          <a:p>
            <a:pPr algn="ctr"/>
            <a:r>
              <a:rPr lang="en-US" altLang="zh-CN" sz="2800" dirty="0">
                <a:solidFill>
                  <a:schemeClr val="bg1"/>
                </a:solidFill>
                <a:latin typeface="+mj-ea"/>
                <a:ea typeface="+mj-ea"/>
              </a:rPr>
              <a:t>6</a:t>
            </a:r>
            <a:endParaRPr lang="en-US" altLang="zh-CN" sz="2800" dirty="0">
              <a:solidFill>
                <a:schemeClr val="bg1"/>
              </a:solidFill>
              <a:latin typeface="+mj-ea"/>
              <a:ea typeface="+mj-ea"/>
            </a:endParaRPr>
          </a:p>
        </p:txBody>
      </p:sp>
      <p:sp>
        <p:nvSpPr>
          <p:cNvPr id="36" name="矩形 35"/>
          <p:cNvSpPr/>
          <p:nvPr/>
        </p:nvSpPr>
        <p:spPr>
          <a:xfrm>
            <a:off x="6957695" y="4371975"/>
            <a:ext cx="3289935" cy="460375"/>
          </a:xfrm>
          <a:prstGeom prst="rect">
            <a:avLst/>
          </a:prstGeom>
        </p:spPr>
        <p:txBody>
          <a:bodyPr wrap="square">
            <a:spAutoFit/>
          </a:bodyPr>
          <a:p>
            <a:pPr algn="l"/>
            <a:r>
              <a:rPr lang="zh-CN" altLang="en-US" sz="2400" dirty="0">
                <a:solidFill>
                  <a:schemeClr val="tx1">
                    <a:lumMod val="65000"/>
                    <a:lumOff val="35000"/>
                  </a:schemeClr>
                </a:solidFill>
                <a:sym typeface="+mn-ea"/>
              </a:rPr>
              <a:t>热门重点提问解析</a:t>
            </a:r>
            <a:endParaRPr lang="zh-CN" altLang="en-US" sz="2400" dirty="0">
              <a:solidFill>
                <a:schemeClr val="tx1">
                  <a:lumMod val="65000"/>
                  <a:lumOff val="3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a:xfrm>
            <a:off x="259080" y="306705"/>
            <a:ext cx="6539230" cy="549275"/>
          </a:xfrm>
        </p:spPr>
        <p:txBody>
          <a:bodyPr>
            <a:normAutofit/>
          </a:bodyPr>
          <a:lstStyle/>
          <a:p>
            <a:r>
              <a:rPr lang="en-US" altLang="zh-CN" dirty="0">
                <a:solidFill>
                  <a:srgbClr val="C00000"/>
                </a:solidFill>
                <a:sym typeface="+mn-ea"/>
              </a:rPr>
              <a:t>AI</a:t>
            </a:r>
            <a:r>
              <a:rPr lang="zh-CN" altLang="en-US" dirty="0">
                <a:solidFill>
                  <a:srgbClr val="C00000"/>
                </a:solidFill>
                <a:sym typeface="+mn-ea"/>
              </a:rPr>
              <a:t>搜索价值（品牌曝光</a:t>
            </a:r>
            <a:r>
              <a:rPr lang="en-US" altLang="zh-CN" dirty="0">
                <a:solidFill>
                  <a:srgbClr val="C00000"/>
                </a:solidFill>
                <a:sym typeface="+mn-ea"/>
              </a:rPr>
              <a:t>+</a:t>
            </a:r>
            <a:r>
              <a:rPr lang="zh-CN" altLang="en-US" dirty="0">
                <a:solidFill>
                  <a:srgbClr val="C00000"/>
                </a:solidFill>
                <a:sym typeface="+mn-ea"/>
              </a:rPr>
              <a:t>品牌</a:t>
            </a:r>
            <a:r>
              <a:rPr lang="zh-CN" altLang="en-US" dirty="0">
                <a:solidFill>
                  <a:srgbClr val="C00000"/>
                </a:solidFill>
                <a:sym typeface="+mn-ea"/>
              </a:rPr>
              <a:t>获客）</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3" name="图片 2"/>
          <p:cNvPicPr>
            <a:picLocks noChangeAspect="1"/>
          </p:cNvPicPr>
          <p:nvPr/>
        </p:nvPicPr>
        <p:blipFill>
          <a:blip r:embed="rId3"/>
          <a:stretch>
            <a:fillRect/>
          </a:stretch>
        </p:blipFill>
        <p:spPr>
          <a:xfrm>
            <a:off x="2004695" y="2292985"/>
            <a:ext cx="8416925" cy="2578735"/>
          </a:xfrm>
          <a:prstGeom prst="rect">
            <a:avLst/>
          </a:prstGeom>
        </p:spPr>
      </p:pic>
    </p:spTree>
    <p:custDataLst>
      <p:tags r:id="rId4"/>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做了怎么打通转换路径</a:t>
            </a:r>
            <a:r>
              <a:rPr lang="en-US" altLang="zh-CN" dirty="0">
                <a:solidFill>
                  <a:srgbClr val="C00000"/>
                </a:solidFill>
                <a:sym typeface="+mn-ea"/>
              </a:rPr>
              <a:t>-1</a:t>
            </a:r>
            <a:endParaRPr lang="en-US" altLang="zh-CN"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3" name="图片 2"/>
          <p:cNvPicPr>
            <a:picLocks noChangeAspect="1"/>
          </p:cNvPicPr>
          <p:nvPr/>
        </p:nvPicPr>
        <p:blipFill>
          <a:blip r:embed="rId3"/>
          <a:stretch>
            <a:fillRect/>
          </a:stretch>
        </p:blipFill>
        <p:spPr>
          <a:xfrm>
            <a:off x="318135" y="1331595"/>
            <a:ext cx="3872865" cy="5377180"/>
          </a:xfrm>
          <a:prstGeom prst="rect">
            <a:avLst/>
          </a:prstGeom>
          <a:ln>
            <a:solidFill>
              <a:srgbClr val="B5262C"/>
            </a:solidFill>
          </a:ln>
        </p:spPr>
      </p:pic>
      <p:pic>
        <p:nvPicPr>
          <p:cNvPr id="2" name="图片 1"/>
          <p:cNvPicPr>
            <a:picLocks noChangeAspect="1"/>
          </p:cNvPicPr>
          <p:nvPr/>
        </p:nvPicPr>
        <p:blipFill>
          <a:blip r:embed="rId4"/>
          <a:stretch>
            <a:fillRect/>
          </a:stretch>
        </p:blipFill>
        <p:spPr>
          <a:xfrm>
            <a:off x="5021580" y="2445385"/>
            <a:ext cx="6097270" cy="4194175"/>
          </a:xfrm>
          <a:prstGeom prst="rect">
            <a:avLst/>
          </a:prstGeom>
          <a:ln>
            <a:solidFill>
              <a:srgbClr val="B5262C"/>
            </a:solidFill>
          </a:ln>
        </p:spPr>
      </p:pic>
      <p:sp>
        <p:nvSpPr>
          <p:cNvPr id="5" name="文本框 4"/>
          <p:cNvSpPr txBox="1"/>
          <p:nvPr/>
        </p:nvSpPr>
        <p:spPr>
          <a:xfrm>
            <a:off x="5021580" y="1641475"/>
            <a:ext cx="6097270" cy="645160"/>
          </a:xfrm>
          <a:prstGeom prst="rect">
            <a:avLst/>
          </a:prstGeom>
          <a:noFill/>
          <a:ln w="6350">
            <a:solidFill>
              <a:schemeClr val="tx1"/>
            </a:solidFill>
          </a:ln>
        </p:spPr>
        <p:txBody>
          <a:bodyPr wrap="square" rtlCol="0">
            <a:spAutoFit/>
          </a:bodyPr>
          <a:p>
            <a:r>
              <a:rPr lang="zh-CN" altLang="en-US"/>
              <a:t>豆包闭环演示：</a:t>
            </a:r>
            <a:r>
              <a:rPr lang="en-US" altLang="zh-CN">
                <a:solidFill>
                  <a:srgbClr val="FF0000"/>
                </a:solidFill>
              </a:rPr>
              <a:t>https://www.doubao.com/thread/wa6f3a510f8fb1bc4</a:t>
            </a:r>
            <a:endParaRPr lang="en-US" altLang="zh-CN">
              <a:solidFill>
                <a:srgbClr val="FF0000"/>
              </a:solidFill>
            </a:endParaRPr>
          </a:p>
        </p:txBody>
      </p:sp>
      <p:cxnSp>
        <p:nvCxnSpPr>
          <p:cNvPr id="6" name="直接箭头连接符 5"/>
          <p:cNvCxnSpPr/>
          <p:nvPr/>
        </p:nvCxnSpPr>
        <p:spPr>
          <a:xfrm flipV="1">
            <a:off x="4314825" y="2245995"/>
            <a:ext cx="605155" cy="3479800"/>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Tree>
    <p:custDataLst>
      <p:tags r:id="rId5"/>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做了怎么打通转换路径</a:t>
            </a:r>
            <a:r>
              <a:rPr lang="en-US" altLang="zh-CN" dirty="0">
                <a:solidFill>
                  <a:srgbClr val="C00000"/>
                </a:solidFill>
                <a:sym typeface="+mn-ea"/>
              </a:rPr>
              <a:t>-2</a:t>
            </a:r>
            <a:endParaRPr lang="en-US" altLang="zh-CN"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3" name="图片 2"/>
          <p:cNvPicPr>
            <a:picLocks noChangeAspect="1"/>
          </p:cNvPicPr>
          <p:nvPr/>
        </p:nvPicPr>
        <p:blipFill>
          <a:blip r:embed="rId3"/>
          <a:stretch>
            <a:fillRect/>
          </a:stretch>
        </p:blipFill>
        <p:spPr>
          <a:xfrm>
            <a:off x="624840" y="1186815"/>
            <a:ext cx="3719830" cy="5537835"/>
          </a:xfrm>
          <a:prstGeom prst="rect">
            <a:avLst/>
          </a:prstGeom>
        </p:spPr>
      </p:pic>
      <p:pic>
        <p:nvPicPr>
          <p:cNvPr id="6" name="跳转淘宝">
            <a:hlinkClick r:id="" action="ppaction://media"/>
          </p:cNvPr>
          <p:cNvPicPr/>
          <p:nvPr>
            <a:videoFile r:link="rId4"/>
            <p:extLst>
              <p:ext uri="{DAA4B4D4-6D71-4841-9C94-3DE7FCFB9230}">
                <p14:media xmlns:p14="http://schemas.microsoft.com/office/powerpoint/2010/main" r:embed="rId5"/>
              </p:ext>
            </p:extLst>
          </p:nvPr>
        </p:nvPicPr>
        <p:blipFill>
          <a:blip r:embed="rId6"/>
          <a:stretch>
            <a:fillRect/>
          </a:stretch>
        </p:blipFill>
        <p:spPr>
          <a:xfrm>
            <a:off x="8474710" y="1274445"/>
            <a:ext cx="2555240" cy="5260340"/>
          </a:xfrm>
          <a:prstGeom prst="rect">
            <a:avLst/>
          </a:prstGeom>
        </p:spPr>
      </p:pic>
      <p:sp>
        <p:nvSpPr>
          <p:cNvPr id="7" name="右箭头 6"/>
          <p:cNvSpPr/>
          <p:nvPr/>
        </p:nvSpPr>
        <p:spPr>
          <a:xfrm>
            <a:off x="4913630" y="4462780"/>
            <a:ext cx="697865" cy="271780"/>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8" name="16073fa672bb8cffe80285b305e39e31">
            <a:hlinkClick r:id="" action="ppaction://media"/>
          </p:cNvPr>
          <p:cNvPicPr/>
          <p:nvPr>
            <a:videoFile r:link="rId7"/>
            <p:extLst>
              <p:ext uri="{DAA4B4D4-6D71-4841-9C94-3DE7FCFB9230}">
                <p14:media xmlns:p14="http://schemas.microsoft.com/office/powerpoint/2010/main" r:embed="rId8"/>
              </p:ext>
            </p:extLst>
          </p:nvPr>
        </p:nvPicPr>
        <p:blipFill>
          <a:blip r:embed="rId9"/>
          <a:stretch>
            <a:fillRect/>
          </a:stretch>
        </p:blipFill>
        <p:spPr>
          <a:xfrm>
            <a:off x="5768975" y="1135380"/>
            <a:ext cx="2407920" cy="5440680"/>
          </a:xfrm>
          <a:prstGeom prst="rect">
            <a:avLst/>
          </a:prstGeom>
        </p:spPr>
      </p:pic>
    </p:spTree>
    <p:custDataLst>
      <p:tags r:id="rId10"/>
    </p:custDataLst>
  </p:cSld>
  <p:clrMapOvr>
    <a:masterClrMapping/>
  </p:clrMapOvr>
  <p:timing>
    <p:tnLst>
      <p:par>
        <p:cTn id="1" dur="indefinite" restart="never" nodeType="tmRoot">
          <p:childTnLst>
            <p:video fullScrn="0">
              <p:cMediaNode>
                <p:cTn id="2" fill="hold" display="1">
                  <p:stCondLst>
                    <p:cond delay="indefinite"/>
                  </p:stCondLst>
                </p:cTn>
                <p:tgtEl>
                  <p:spTgt spid="6"/>
                </p:tgtEl>
              </p:cMediaNode>
            </p:video>
            <p:seq concurrent="1" nextAc="seek">
              <p:cTn id="3" restart="whenNotActive" fill="hold" evtFilter="cancelBubble" nodeType="interactiveSeq">
                <p:stCondLst>
                  <p:cond evt="onClick" delay="0">
                    <p:tgtEl>
                      <p:spTgt spid="6"/>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6"/>
                                        </p:tgtEl>
                                      </p:cBhvr>
                                    </p:cmd>
                                  </p:childTnLst>
                                </p:cTn>
                              </p:par>
                            </p:childTnLst>
                          </p:cTn>
                        </p:par>
                      </p:childTnLst>
                    </p:cTn>
                  </p:par>
                </p:childTnLst>
              </p:cTn>
              <p:nextCondLst>
                <p:cond evt="onClick" delay="0">
                  <p:tgtEl>
                    <p:spTgt spid="6"/>
                  </p:tgtEl>
                </p:cond>
              </p:nextCondLst>
            </p:seq>
            <p:video fullScrn="0">
              <p:cMediaNode>
                <p:cTn id="8" fill="hold" display="1">
                  <p:stCondLst>
                    <p:cond delay="indefinite"/>
                  </p:stCondLst>
                </p:cTn>
                <p:tgtEl>
                  <p:spTgt spid="8"/>
                </p:tgtEl>
              </p:cMediaNode>
            </p:vide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6806565" cy="645160"/>
          </a:xfrm>
          <a:prstGeom prst="rect">
            <a:avLst/>
          </a:prstGeom>
        </p:spPr>
        <p:txBody>
          <a:bodyPr wrap="square">
            <a:spAutoFit/>
          </a:bodyPr>
          <a:lstStyle/>
          <a:p>
            <a:r>
              <a:rPr lang="en-US" altLang="zh-CN" sz="3600" dirty="0">
                <a:solidFill>
                  <a:schemeClr val="tx1">
                    <a:lumMod val="65000"/>
                    <a:lumOff val="35000"/>
                  </a:schemeClr>
                </a:solidFill>
                <a:sym typeface="+mn-ea"/>
              </a:rPr>
              <a:t>GEO</a:t>
            </a:r>
            <a:r>
              <a:rPr lang="zh-CN" altLang="en-US" sz="3600" dirty="0">
                <a:solidFill>
                  <a:schemeClr val="tx1">
                    <a:lumMod val="65000"/>
                    <a:lumOff val="35000"/>
                  </a:schemeClr>
                </a:solidFill>
                <a:sym typeface="+mn-ea"/>
              </a:rPr>
              <a:t>底层原理（</a:t>
            </a:r>
            <a:r>
              <a:rPr lang="zh-CN" altLang="en-US" sz="3600" b="1" dirty="0">
                <a:solidFill>
                  <a:schemeClr val="tx1">
                    <a:lumMod val="65000"/>
                    <a:lumOff val="35000"/>
                  </a:schemeClr>
                </a:solidFill>
                <a:sym typeface="+mn-ea"/>
              </a:rPr>
              <a:t>怎么做</a:t>
            </a:r>
            <a:r>
              <a:rPr lang="en-US" altLang="zh-CN" sz="3600" b="1" dirty="0">
                <a:solidFill>
                  <a:schemeClr val="tx1">
                    <a:lumMod val="65000"/>
                    <a:lumOff val="35000"/>
                  </a:schemeClr>
                </a:solidFill>
                <a:sym typeface="+mn-ea"/>
              </a:rPr>
              <a:t>GEO</a:t>
            </a:r>
            <a:r>
              <a:rPr lang="zh-CN" altLang="en-US" sz="3600" dirty="0">
                <a:solidFill>
                  <a:schemeClr val="tx1">
                    <a:lumMod val="65000"/>
                    <a:lumOff val="35000"/>
                  </a:schemeClr>
                </a:solidFill>
                <a:sym typeface="+mn-ea"/>
              </a:rPr>
              <a:t>）</a:t>
            </a:r>
            <a:endParaRPr lang="en-US" altLang="zh-CN" sz="3600" dirty="0">
              <a:solidFill>
                <a:schemeClr val="tx1">
                  <a:lumMod val="65000"/>
                  <a:lumOff val="35000"/>
                </a:schemeClr>
              </a:solidFill>
              <a:sym typeface="+mn-ea"/>
            </a:endParaRPr>
          </a:p>
        </p:txBody>
      </p:sp>
      <p:sp>
        <p:nvSpPr>
          <p:cNvPr id="6" name="矩形 5"/>
          <p:cNvSpPr/>
          <p:nvPr/>
        </p:nvSpPr>
        <p:spPr>
          <a:xfrm>
            <a:off x="8526218" y="3752270"/>
            <a:ext cx="3668395" cy="460375"/>
          </a:xfrm>
          <a:prstGeom prst="rect">
            <a:avLst/>
          </a:prstGeom>
        </p:spPr>
        <p:txBody>
          <a:bodyPr wrap="none">
            <a:spAutoFit/>
          </a:bodyPr>
          <a:lstStyle/>
          <a:p>
            <a:pPr algn="l"/>
            <a:r>
              <a:rPr lang="en-US" altLang="zh-CN" sz="2400" dirty="0">
                <a:solidFill>
                  <a:schemeClr val="tx1">
                    <a:lumMod val="50000"/>
                    <a:lumOff val="50000"/>
                  </a:schemeClr>
                </a:solidFill>
                <a:sym typeface="+mn-ea"/>
              </a:rPr>
              <a:t>GEO underlying principle </a:t>
            </a:r>
            <a:endParaRPr lang="zh-CN" altLang="en-US"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3</a:t>
            </a:r>
            <a:endParaRPr lang="en-US" altLang="zh-CN" sz="2800" dirty="0">
              <a:solidFill>
                <a:schemeClr val="bg1"/>
              </a:solidFill>
              <a:latin typeface="+mj-ea"/>
              <a:ea typeface="+mj-ea"/>
            </a:endParaRPr>
          </a:p>
        </p:txBody>
      </p:sp>
      <p:pic>
        <p:nvPicPr>
          <p:cNvPr id="9" name="图片 8"/>
          <p:cNvPicPr>
            <a:picLocks noChangeAspect="1"/>
          </p:cNvPicPr>
          <p:nvPr/>
        </p:nvPicPr>
        <p:blipFill>
          <a:blip r:embed="rId1"/>
          <a:stretch>
            <a:fillRect/>
          </a:stretch>
        </p:blipFill>
        <p:spPr>
          <a:xfrm>
            <a:off x="10046335" y="336550"/>
            <a:ext cx="1886585" cy="664210"/>
          </a:xfrm>
          <a:prstGeom prst="rect">
            <a:avLst/>
          </a:prstGeom>
        </p:spPr>
      </p:pic>
      <p:pic>
        <p:nvPicPr>
          <p:cNvPr id="11" name="图片 10"/>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2" name="图片 1"/>
          <p:cNvPicPr>
            <a:picLocks noChangeAspect="1"/>
          </p:cNvPicPr>
          <p:nvPr/>
        </p:nvPicPr>
        <p:blipFill>
          <a:blip r:embed="rId3"/>
          <a:stretch>
            <a:fillRect/>
          </a:stretch>
        </p:blipFill>
        <p:spPr>
          <a:xfrm>
            <a:off x="2016760" y="1135380"/>
            <a:ext cx="7238365" cy="5428615"/>
          </a:xfrm>
          <a:prstGeom prst="rect">
            <a:avLst/>
          </a:prstGeom>
        </p:spPr>
      </p:pic>
    </p:spTree>
    <p:custDataLst>
      <p:tags r:id="rId4"/>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sp>
        <p:nvSpPr>
          <p:cNvPr id="24" name="文本框 23"/>
          <p:cNvSpPr txBox="1"/>
          <p:nvPr>
            <p:custDataLst>
              <p:tags r:id="rId2"/>
            </p:custDataLst>
          </p:nvPr>
        </p:nvSpPr>
        <p:spPr>
          <a:xfrm>
            <a:off x="694690" y="1538331"/>
            <a:ext cx="596335" cy="932290"/>
          </a:xfrm>
          <a:prstGeom prst="rect">
            <a:avLst/>
          </a:prstGeom>
          <a:noFill/>
        </p:spPr>
        <p:txBody>
          <a:bodyPr wrap="none" lIns="0" tIns="36195" rIns="0" bIns="0" rtlCol="0" anchor="ctr" anchorCtr="0">
            <a:noAutofit/>
          </a:bodyPr>
          <a:p>
            <a:pPr lvl="0" algn="l">
              <a:buClrTx/>
              <a:buSzTx/>
              <a:buFontTx/>
            </a:pPr>
            <a:r>
              <a:rPr lang="en-US" altLang="zh-CN" sz="2800" b="1" dirty="0">
                <a:gradFill>
                  <a:gsLst>
                    <a:gs pos="0">
                      <a:schemeClr val="accent1">
                        <a:alpha val="100000"/>
                      </a:schemeClr>
                    </a:gs>
                    <a:gs pos="100000">
                      <a:schemeClr val="accent1">
                        <a:alpha val="70000"/>
                      </a:schemeClr>
                    </a:gs>
                  </a:gsLst>
                  <a:lin ang="5400000" scaled="0"/>
                </a:gradFill>
                <a:latin typeface="+mj-lt"/>
                <a:ea typeface="+mj-lt"/>
                <a:sym typeface="+mn-ea"/>
              </a:rPr>
              <a:t>01</a:t>
            </a:r>
            <a:endParaRPr lang="en-US" altLang="zh-CN" sz="2800" b="1" dirty="0">
              <a:gradFill>
                <a:gsLst>
                  <a:gs pos="0">
                    <a:schemeClr val="accent1">
                      <a:alpha val="100000"/>
                    </a:schemeClr>
                  </a:gs>
                  <a:gs pos="100000">
                    <a:schemeClr val="accent1">
                      <a:alpha val="70000"/>
                    </a:schemeClr>
                  </a:gs>
                </a:gsLst>
                <a:lin ang="5400000" scaled="0"/>
              </a:gradFill>
              <a:latin typeface="+mj-lt"/>
              <a:ea typeface="+mj-lt"/>
              <a:sym typeface="+mn-ea"/>
            </a:endParaRPr>
          </a:p>
        </p:txBody>
      </p:sp>
      <p:sp>
        <p:nvSpPr>
          <p:cNvPr id="12" name="文本框 11"/>
          <p:cNvSpPr txBox="1"/>
          <p:nvPr>
            <p:custDataLst>
              <p:tags r:id="rId3"/>
            </p:custDataLst>
          </p:nvPr>
        </p:nvSpPr>
        <p:spPr>
          <a:xfrm>
            <a:off x="1291025" y="1538966"/>
            <a:ext cx="10205015" cy="931655"/>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en-US" altLang="zh-CN" sz="1400" b="1" dirty="0">
                <a:solidFill>
                  <a:schemeClr val="tx1">
                    <a:lumMod val="85000"/>
                    <a:lumOff val="15000"/>
                  </a:schemeClr>
                </a:solidFill>
                <a:sym typeface="+mn-ea"/>
              </a:rPr>
              <a:t>AI </a:t>
            </a:r>
            <a:r>
              <a:rPr lang="zh-CN" altLang="en-US" sz="1400" b="1" dirty="0">
                <a:solidFill>
                  <a:schemeClr val="tx1">
                    <a:lumMod val="85000"/>
                    <a:lumOff val="15000"/>
                  </a:schemeClr>
                </a:solidFill>
                <a:sym typeface="+mn-ea"/>
              </a:rPr>
              <a:t>信源网站精准筛选</a:t>
            </a:r>
            <a:r>
              <a:rPr lang="en-US" altLang="zh-CN" sz="1400" b="1" dirty="0">
                <a:solidFill>
                  <a:schemeClr val="tx1">
                    <a:lumMod val="85000"/>
                    <a:lumOff val="15000"/>
                  </a:schemeClr>
                </a:solidFill>
                <a:sym typeface="+mn-ea"/>
              </a:rPr>
              <a:t>​</a:t>
            </a:r>
            <a:endParaRPr lang="en-US" altLang="zh-CN" sz="1400" b="1" dirty="0">
              <a:solidFill>
                <a:schemeClr val="tx1">
                  <a:lumMod val="85000"/>
                  <a:lumOff val="15000"/>
                </a:schemeClr>
              </a:solidFill>
              <a:sym typeface="+mn-ea"/>
            </a:endParaRPr>
          </a:p>
          <a:p>
            <a:pPr lvl="0" algn="l">
              <a:lnSpc>
                <a:spcPct val="150000"/>
              </a:lnSpc>
              <a:spcAft>
                <a:spcPts val="0"/>
              </a:spcAft>
              <a:buClrTx/>
              <a:buSzTx/>
              <a:buFontTx/>
            </a:pPr>
            <a:r>
              <a:rPr lang="zh-CN" altLang="en-US" sz="1400" dirty="0">
                <a:solidFill>
                  <a:schemeClr val="tx1">
                    <a:lumMod val="85000"/>
                    <a:lumOff val="15000"/>
                  </a:schemeClr>
                </a:solidFill>
                <a:sym typeface="+mn-ea"/>
              </a:rPr>
              <a:t>优先锁定具备高权威性、高</a:t>
            </a:r>
            <a:r>
              <a:rPr lang="en-US" altLang="zh-CN" sz="1400" dirty="0">
                <a:solidFill>
                  <a:schemeClr val="tx1">
                    <a:lumMod val="85000"/>
                    <a:lumOff val="15000"/>
                  </a:schemeClr>
                </a:solidFill>
                <a:sym typeface="+mn-ea"/>
              </a:rPr>
              <a:t> AI </a:t>
            </a:r>
            <a:r>
              <a:rPr lang="zh-CN" altLang="en-US" sz="1400" dirty="0">
                <a:solidFill>
                  <a:schemeClr val="tx1">
                    <a:lumMod val="85000"/>
                    <a:lumOff val="15000"/>
                  </a:schemeClr>
                </a:solidFill>
                <a:sym typeface="+mn-ea"/>
              </a:rPr>
              <a:t>抓取频次及</a:t>
            </a:r>
            <a:r>
              <a:rPr lang="en-US" altLang="zh-CN" sz="1400" dirty="0">
                <a:solidFill>
                  <a:schemeClr val="tx1">
                    <a:lumMod val="85000"/>
                    <a:lumOff val="15000"/>
                  </a:schemeClr>
                </a:solidFill>
                <a:sym typeface="+mn-ea"/>
              </a:rPr>
              <a:t> GEO </a:t>
            </a:r>
            <a:r>
              <a:rPr lang="zh-CN" altLang="en-US" sz="1400" dirty="0">
                <a:solidFill>
                  <a:schemeClr val="tx1">
                    <a:lumMod val="85000"/>
                    <a:lumOff val="15000"/>
                  </a:schemeClr>
                </a:solidFill>
                <a:sym typeface="+mn-ea"/>
              </a:rPr>
              <a:t>相关内容垂直度的平台（如网易新闻地方频道、搜狐焦点区域板块、今日头条本地资讯栏目），同步排除低权重、内容同质化严重的站点，确保信源质量匹配优化需求。</a:t>
            </a:r>
            <a:r>
              <a:rPr lang="en-US" altLang="zh-CN" sz="1400" dirty="0">
                <a:solidFill>
                  <a:schemeClr val="tx1">
                    <a:lumMod val="85000"/>
                    <a:lumOff val="15000"/>
                  </a:schemeClr>
                </a:solidFill>
                <a:sym typeface="+mn-ea"/>
              </a:rPr>
              <a:t>​</a:t>
            </a:r>
            <a:endParaRPr lang="en-US" altLang="zh-CN" sz="1400" dirty="0">
              <a:solidFill>
                <a:schemeClr val="tx1">
                  <a:lumMod val="85000"/>
                  <a:lumOff val="15000"/>
                </a:schemeClr>
              </a:solidFill>
              <a:sym typeface="+mn-ea"/>
            </a:endParaRPr>
          </a:p>
        </p:txBody>
      </p:sp>
      <p:sp>
        <p:nvSpPr>
          <p:cNvPr id="3" name="文本框 2"/>
          <p:cNvSpPr txBox="1"/>
          <p:nvPr>
            <p:custDataLst>
              <p:tags r:id="rId4"/>
            </p:custDataLst>
          </p:nvPr>
        </p:nvSpPr>
        <p:spPr>
          <a:xfrm>
            <a:off x="1291025" y="2470621"/>
            <a:ext cx="10205015" cy="931655"/>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400" b="1" dirty="0">
                <a:solidFill>
                  <a:schemeClr val="tx1">
                    <a:lumMod val="85000"/>
                    <a:lumOff val="15000"/>
                  </a:schemeClr>
                </a:solidFill>
                <a:sym typeface="+mn-ea"/>
              </a:rPr>
              <a:t>信源内容大数据深度解析</a:t>
            </a:r>
            <a:r>
              <a:rPr lang="en-US" altLang="zh-CN" sz="1400" b="1" dirty="0">
                <a:solidFill>
                  <a:schemeClr val="tx1">
                    <a:lumMod val="85000"/>
                    <a:lumOff val="15000"/>
                  </a:schemeClr>
                </a:solidFill>
                <a:sym typeface="+mn-ea"/>
              </a:rPr>
              <a:t>​</a:t>
            </a:r>
            <a:endParaRPr lang="en-US" altLang="zh-CN" sz="1400" b="1" dirty="0">
              <a:solidFill>
                <a:schemeClr val="tx1">
                  <a:lumMod val="85000"/>
                  <a:lumOff val="15000"/>
                </a:schemeClr>
              </a:solidFill>
              <a:sym typeface="+mn-ea"/>
            </a:endParaRPr>
          </a:p>
          <a:p>
            <a:pPr lvl="0" algn="l">
              <a:lnSpc>
                <a:spcPct val="150000"/>
              </a:lnSpc>
              <a:spcAft>
                <a:spcPts val="0"/>
              </a:spcAft>
              <a:buClrTx/>
              <a:buSzTx/>
              <a:buFontTx/>
            </a:pPr>
            <a:r>
              <a:rPr lang="zh-CN" altLang="en-US" sz="1400" dirty="0">
                <a:solidFill>
                  <a:schemeClr val="tx1">
                    <a:lumMod val="85000"/>
                    <a:lumOff val="15000"/>
                  </a:schemeClr>
                </a:solidFill>
                <a:sym typeface="+mn-ea"/>
              </a:rPr>
              <a:t>借助</a:t>
            </a:r>
            <a:r>
              <a:rPr lang="en-US" altLang="zh-CN" sz="1400" dirty="0">
                <a:solidFill>
                  <a:schemeClr val="tx1">
                    <a:lumMod val="85000"/>
                    <a:lumOff val="15000"/>
                  </a:schemeClr>
                </a:solidFill>
                <a:sym typeface="+mn-ea"/>
              </a:rPr>
              <a:t> NLP </a:t>
            </a:r>
            <a:r>
              <a:rPr lang="zh-CN" altLang="en-US" sz="1400" dirty="0">
                <a:solidFill>
                  <a:schemeClr val="tx1">
                    <a:lumMod val="85000"/>
                    <a:lumOff val="15000"/>
                  </a:schemeClr>
                </a:solidFill>
                <a:sym typeface="+mn-ea"/>
              </a:rPr>
              <a:t>语义分析工具与数据爬虫技术，拆解信源内容核心特征：标题端聚焦</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地域关键词</a:t>
            </a:r>
            <a:r>
              <a:rPr lang="en-US" altLang="zh-CN" sz="1400" dirty="0">
                <a:solidFill>
                  <a:schemeClr val="tx1">
                    <a:lumMod val="85000"/>
                    <a:lumOff val="15000"/>
                  </a:schemeClr>
                </a:solidFill>
                <a:sym typeface="+mn-ea"/>
              </a:rPr>
              <a:t> + </a:t>
            </a:r>
            <a:r>
              <a:rPr lang="zh-CN" altLang="en-US" sz="1400" dirty="0">
                <a:solidFill>
                  <a:schemeClr val="tx1">
                    <a:lumMod val="85000"/>
                    <a:lumOff val="15000"/>
                  </a:schemeClr>
                </a:solidFill>
                <a:sym typeface="+mn-ea"/>
              </a:rPr>
              <a:t>需求词</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组合逻辑；架构端梳理</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问题引入</a:t>
            </a:r>
            <a:r>
              <a:rPr lang="en-US" altLang="zh-CN" sz="1400" dirty="0">
                <a:solidFill>
                  <a:schemeClr val="tx1">
                    <a:lumMod val="85000"/>
                    <a:lumOff val="15000"/>
                  </a:schemeClr>
                </a:solidFill>
                <a:sym typeface="+mn-ea"/>
              </a:rPr>
              <a:t> - </a:t>
            </a:r>
            <a:r>
              <a:rPr lang="zh-CN" altLang="en-US" sz="1400" dirty="0">
                <a:solidFill>
                  <a:schemeClr val="tx1">
                    <a:lumMod val="85000"/>
                    <a:lumOff val="15000"/>
                  </a:schemeClr>
                </a:solidFill>
                <a:sym typeface="+mn-ea"/>
              </a:rPr>
              <a:t>解决方案</a:t>
            </a:r>
            <a:r>
              <a:rPr lang="en-US" altLang="zh-CN" sz="1400" dirty="0">
                <a:solidFill>
                  <a:schemeClr val="tx1">
                    <a:lumMod val="85000"/>
                    <a:lumOff val="15000"/>
                  </a:schemeClr>
                </a:solidFill>
                <a:sym typeface="+mn-ea"/>
              </a:rPr>
              <a:t> - </a:t>
            </a:r>
            <a:r>
              <a:rPr lang="zh-CN" altLang="en-US" sz="1400" dirty="0">
                <a:solidFill>
                  <a:schemeClr val="tx1">
                    <a:lumMod val="85000"/>
                    <a:lumOff val="15000"/>
                  </a:schemeClr>
                </a:solidFill>
                <a:sym typeface="+mn-ea"/>
              </a:rPr>
              <a:t>案例佐证</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等高频逻辑链；内容端提取行业术语、用户关切点，形成标准化分析模板。</a:t>
            </a:r>
            <a:endParaRPr lang="zh-CN" altLang="en-US" sz="1400" dirty="0">
              <a:solidFill>
                <a:schemeClr val="tx1">
                  <a:lumMod val="85000"/>
                  <a:lumOff val="15000"/>
                </a:schemeClr>
              </a:solidFill>
              <a:sym typeface="+mn-ea"/>
            </a:endParaRPr>
          </a:p>
        </p:txBody>
      </p:sp>
      <p:sp>
        <p:nvSpPr>
          <p:cNvPr id="2" name="文本框 4"/>
          <p:cNvSpPr txBox="1"/>
          <p:nvPr>
            <p:custDataLst>
              <p:tags r:id="rId5"/>
            </p:custDataLst>
          </p:nvPr>
        </p:nvSpPr>
        <p:spPr>
          <a:xfrm>
            <a:off x="1291025" y="3402275"/>
            <a:ext cx="10205015" cy="931655"/>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400" b="1" dirty="0">
                <a:solidFill>
                  <a:schemeClr val="tx1">
                    <a:lumMod val="85000"/>
                    <a:lumOff val="15000"/>
                  </a:schemeClr>
                </a:solidFill>
                <a:sym typeface="+mn-ea"/>
              </a:rPr>
              <a:t>企业核心信息体系梳理</a:t>
            </a:r>
            <a:r>
              <a:rPr lang="en-US" altLang="zh-CN" sz="1400" dirty="0">
                <a:solidFill>
                  <a:schemeClr val="tx1">
                    <a:lumMod val="85000"/>
                    <a:lumOff val="15000"/>
                  </a:schemeClr>
                </a:solidFill>
                <a:sym typeface="+mn-ea"/>
              </a:rPr>
              <a:t>​</a:t>
            </a:r>
            <a:endParaRPr lang="en-US" altLang="zh-CN" sz="1400" dirty="0">
              <a:solidFill>
                <a:schemeClr val="tx1">
                  <a:lumMod val="85000"/>
                  <a:lumOff val="15000"/>
                </a:schemeClr>
              </a:solidFill>
              <a:sym typeface="+mn-ea"/>
            </a:endParaRPr>
          </a:p>
          <a:p>
            <a:pPr lvl="0" algn="l">
              <a:lnSpc>
                <a:spcPct val="150000"/>
              </a:lnSpc>
              <a:spcAft>
                <a:spcPts val="0"/>
              </a:spcAft>
              <a:buClrTx/>
              <a:buSzTx/>
              <a:buFontTx/>
            </a:pPr>
            <a:r>
              <a:rPr lang="zh-CN" altLang="en-US" sz="1400" dirty="0">
                <a:solidFill>
                  <a:schemeClr val="tx1">
                    <a:lumMod val="85000"/>
                    <a:lumOff val="15000"/>
                  </a:schemeClr>
                </a:solidFill>
                <a:sym typeface="+mn-ea"/>
              </a:rPr>
              <a:t>系统整合企业资质、核心产品差异化优势、服务覆盖范围（精确到区县）及客户案例（优先地域相关案例），提炼成可直接融入内容的</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信息模块</a:t>
            </a:r>
            <a:r>
              <a:rPr lang="en-US" altLang="zh-CN" sz="1400" dirty="0">
                <a:solidFill>
                  <a:schemeClr val="tx1">
                    <a:lumMod val="85000"/>
                    <a:lumOff val="15000"/>
                  </a:schemeClr>
                </a:solidFill>
                <a:sym typeface="+mn-ea"/>
              </a:rPr>
              <a:t>”</a:t>
            </a:r>
            <a:r>
              <a:rPr lang="zh-CN" altLang="en-US" sz="1400" dirty="0">
                <a:solidFill>
                  <a:schemeClr val="tx1">
                    <a:lumMod val="85000"/>
                    <a:lumOff val="15000"/>
                  </a:schemeClr>
                </a:solidFill>
                <a:sym typeface="+mn-ea"/>
              </a:rPr>
              <a:t>，确保后续创作内容与企业实际业务强绑定。</a:t>
            </a:r>
            <a:endParaRPr lang="zh-CN" altLang="en-US" sz="1400" dirty="0">
              <a:solidFill>
                <a:schemeClr val="tx1">
                  <a:lumMod val="85000"/>
                  <a:lumOff val="15000"/>
                </a:schemeClr>
              </a:solidFill>
              <a:sym typeface="+mn-ea"/>
            </a:endParaRPr>
          </a:p>
        </p:txBody>
      </p:sp>
      <p:sp>
        <p:nvSpPr>
          <p:cNvPr id="6" name="文本框 5"/>
          <p:cNvSpPr txBox="1"/>
          <p:nvPr>
            <p:custDataLst>
              <p:tags r:id="rId6"/>
            </p:custDataLst>
          </p:nvPr>
        </p:nvSpPr>
        <p:spPr>
          <a:xfrm>
            <a:off x="1291025" y="4335200"/>
            <a:ext cx="10205015" cy="931655"/>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en-US" altLang="zh-CN" sz="1400" b="1" dirty="0">
                <a:solidFill>
                  <a:schemeClr val="tx1">
                    <a:lumMod val="85000"/>
                    <a:lumOff val="15000"/>
                  </a:schemeClr>
                </a:solidFill>
                <a:sym typeface="+mn-ea"/>
              </a:rPr>
              <a:t>AI </a:t>
            </a:r>
            <a:r>
              <a:rPr lang="zh-CN" altLang="en-US" sz="1400" b="1" dirty="0">
                <a:solidFill>
                  <a:schemeClr val="tx1">
                    <a:lumMod val="85000"/>
                    <a:lumOff val="15000"/>
                  </a:schemeClr>
                </a:solidFill>
                <a:sym typeface="+mn-ea"/>
              </a:rPr>
              <a:t>定向内容创作</a:t>
            </a:r>
            <a:r>
              <a:rPr lang="en-US" altLang="zh-CN" sz="1400" b="1" dirty="0">
                <a:solidFill>
                  <a:schemeClr val="tx1">
                    <a:lumMod val="85000"/>
                    <a:lumOff val="15000"/>
                  </a:schemeClr>
                </a:solidFill>
                <a:sym typeface="+mn-ea"/>
              </a:rPr>
              <a:t>​</a:t>
            </a:r>
            <a:endParaRPr lang="en-US" altLang="zh-CN" sz="1400" b="1" dirty="0">
              <a:solidFill>
                <a:schemeClr val="tx1">
                  <a:lumMod val="85000"/>
                  <a:lumOff val="15000"/>
                </a:schemeClr>
              </a:solidFill>
              <a:sym typeface="+mn-ea"/>
            </a:endParaRPr>
          </a:p>
          <a:p>
            <a:pPr lvl="0" algn="l">
              <a:lnSpc>
                <a:spcPct val="150000"/>
              </a:lnSpc>
              <a:spcAft>
                <a:spcPts val="0"/>
              </a:spcAft>
              <a:buClrTx/>
              <a:buSzTx/>
              <a:buFontTx/>
            </a:pPr>
            <a:r>
              <a:rPr lang="zh-CN" altLang="en-US" sz="1400" dirty="0">
                <a:solidFill>
                  <a:schemeClr val="tx1">
                    <a:lumMod val="85000"/>
                    <a:lumOff val="15000"/>
                  </a:schemeClr>
                </a:solidFill>
                <a:sym typeface="+mn-ea"/>
              </a:rPr>
              <a:t>基于信源架构模板，通过</a:t>
            </a:r>
            <a:r>
              <a:rPr lang="en-US" altLang="zh-CN" sz="1400" dirty="0">
                <a:solidFill>
                  <a:schemeClr val="tx1">
                    <a:lumMod val="85000"/>
                    <a:lumOff val="15000"/>
                  </a:schemeClr>
                </a:solidFill>
                <a:sym typeface="+mn-ea"/>
              </a:rPr>
              <a:t> AI </a:t>
            </a:r>
            <a:r>
              <a:rPr lang="zh-CN" altLang="en-US" sz="1400" dirty="0">
                <a:solidFill>
                  <a:schemeClr val="tx1">
                    <a:lumMod val="85000"/>
                    <a:lumOff val="15000"/>
                  </a:schemeClr>
                </a:solidFill>
                <a:sym typeface="+mn-ea"/>
              </a:rPr>
              <a:t>写作工具生成适配内容：保持</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标题</a:t>
            </a:r>
            <a:r>
              <a:rPr lang="en-US" altLang="zh-CN" sz="1400" dirty="0">
                <a:solidFill>
                  <a:schemeClr val="tx1">
                    <a:lumMod val="85000"/>
                    <a:lumOff val="15000"/>
                  </a:schemeClr>
                </a:solidFill>
                <a:sym typeface="+mn-ea"/>
              </a:rPr>
              <a:t> - </a:t>
            </a:r>
            <a:r>
              <a:rPr lang="zh-CN" altLang="en-US" sz="1400" dirty="0">
                <a:solidFill>
                  <a:schemeClr val="tx1">
                    <a:lumMod val="85000"/>
                    <a:lumOff val="15000"/>
                  </a:schemeClr>
                </a:solidFill>
                <a:sym typeface="+mn-ea"/>
              </a:rPr>
              <a:t>架构</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与信源一致性以提升</a:t>
            </a:r>
            <a:r>
              <a:rPr lang="en-US" altLang="zh-CN" sz="1400" dirty="0">
                <a:solidFill>
                  <a:schemeClr val="tx1">
                    <a:lumMod val="85000"/>
                    <a:lumOff val="15000"/>
                  </a:schemeClr>
                </a:solidFill>
                <a:sym typeface="+mn-ea"/>
              </a:rPr>
              <a:t> AI </a:t>
            </a:r>
            <a:r>
              <a:rPr lang="zh-CN" altLang="en-US" sz="1400" dirty="0">
                <a:solidFill>
                  <a:schemeClr val="tx1">
                    <a:lumMod val="85000"/>
                    <a:lumOff val="15000"/>
                  </a:schemeClr>
                </a:solidFill>
                <a:sym typeface="+mn-ea"/>
              </a:rPr>
              <a:t>识别度，同时嵌入企业核心信息（如产品卖点、地域服务优势），并通过人工审核优化语义流畅度，避免内容同质化，确保兼具</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信源匹配性</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与</a:t>
            </a:r>
            <a:r>
              <a:rPr lang="en-US" altLang="zh-CN" sz="1400" dirty="0">
                <a:solidFill>
                  <a:schemeClr val="tx1">
                    <a:lumMod val="85000"/>
                    <a:lumOff val="15000"/>
                  </a:schemeClr>
                </a:solidFill>
                <a:sym typeface="+mn-ea"/>
              </a:rPr>
              <a:t> “</a:t>
            </a:r>
            <a:r>
              <a:rPr lang="zh-CN" altLang="en-US" sz="1400" dirty="0">
                <a:solidFill>
                  <a:schemeClr val="tx1">
                    <a:lumMod val="85000"/>
                    <a:lumOff val="15000"/>
                  </a:schemeClr>
                </a:solidFill>
                <a:sym typeface="+mn-ea"/>
              </a:rPr>
              <a:t>企业宣传性</a:t>
            </a:r>
            <a:r>
              <a:rPr lang="en-US" altLang="zh-CN" sz="1400" dirty="0">
                <a:solidFill>
                  <a:schemeClr val="tx1">
                    <a:lumMod val="85000"/>
                    <a:lumOff val="15000"/>
                  </a:schemeClr>
                </a:solidFill>
                <a:sym typeface="+mn-ea"/>
              </a:rPr>
              <a:t>”</a:t>
            </a:r>
            <a:endParaRPr lang="en-US" altLang="zh-CN" sz="1400" dirty="0">
              <a:solidFill>
                <a:schemeClr val="tx1">
                  <a:lumMod val="85000"/>
                  <a:lumOff val="15000"/>
                </a:schemeClr>
              </a:solidFill>
              <a:sym typeface="+mn-ea"/>
            </a:endParaRPr>
          </a:p>
        </p:txBody>
      </p:sp>
      <p:sp>
        <p:nvSpPr>
          <p:cNvPr id="9" name="文本框 6"/>
          <p:cNvSpPr txBox="1"/>
          <p:nvPr>
            <p:custDataLst>
              <p:tags r:id="rId7"/>
            </p:custDataLst>
          </p:nvPr>
        </p:nvSpPr>
        <p:spPr>
          <a:xfrm>
            <a:off x="1291025" y="5267489"/>
            <a:ext cx="10205015" cy="931655"/>
          </a:xfrm>
          <a:prstGeom prst="rect">
            <a:avLst/>
          </a:prstGeom>
          <a:noFill/>
        </p:spPr>
        <p:txBody>
          <a:bodyPr wrap="square" lIns="0" tIns="0" rIns="0" bIns="71755" rtlCol="0" anchor="ctr" anchorCtr="0">
            <a:noAutofit/>
          </a:bodyPr>
          <a:p>
            <a:pPr lvl="0" algn="l">
              <a:lnSpc>
                <a:spcPct val="150000"/>
              </a:lnSpc>
              <a:spcAft>
                <a:spcPts val="0"/>
              </a:spcAft>
              <a:buClrTx/>
              <a:buSzTx/>
              <a:buFontTx/>
            </a:pPr>
            <a:r>
              <a:rPr lang="zh-CN" altLang="en-US" sz="1400" b="1" dirty="0">
                <a:solidFill>
                  <a:schemeClr val="tx1">
                    <a:lumMod val="85000"/>
                    <a:lumOff val="15000"/>
                  </a:schemeClr>
                </a:solidFill>
                <a:sym typeface="+mn-ea"/>
              </a:rPr>
              <a:t>信源网站发布与内容顶替</a:t>
            </a:r>
            <a:r>
              <a:rPr lang="en-US" altLang="zh-CN" sz="1400" b="1" dirty="0">
                <a:solidFill>
                  <a:schemeClr val="tx1">
                    <a:lumMod val="85000"/>
                    <a:lumOff val="15000"/>
                  </a:schemeClr>
                </a:solidFill>
                <a:sym typeface="+mn-ea"/>
              </a:rPr>
              <a:t>​</a:t>
            </a:r>
            <a:endParaRPr lang="en-US" altLang="zh-CN" sz="1400" b="1" dirty="0">
              <a:solidFill>
                <a:schemeClr val="tx1">
                  <a:lumMod val="85000"/>
                  <a:lumOff val="15000"/>
                </a:schemeClr>
              </a:solidFill>
              <a:sym typeface="+mn-ea"/>
            </a:endParaRPr>
          </a:p>
          <a:p>
            <a:pPr lvl="0" algn="l">
              <a:lnSpc>
                <a:spcPct val="150000"/>
              </a:lnSpc>
              <a:spcAft>
                <a:spcPts val="0"/>
              </a:spcAft>
              <a:buClrTx/>
              <a:buSzTx/>
              <a:buFontTx/>
            </a:pPr>
            <a:r>
              <a:rPr lang="zh-CN" altLang="en-US" sz="1400" dirty="0">
                <a:solidFill>
                  <a:schemeClr val="tx1">
                    <a:lumMod val="85000"/>
                    <a:lumOff val="15000"/>
                  </a:schemeClr>
                </a:solidFill>
                <a:sym typeface="+mn-ea"/>
              </a:rPr>
              <a:t>按信源平台发布规则（如账号等级、内容格式）定向投放创作内容，优先选择信源原有低价值、高相似性内容的展示位置；发布后实时监测内容抓取状态与排名变化，对未实现顶替的内容，通过调整关键词密度、更新案例数据等方式优化，提升顶替成功率。</a:t>
            </a:r>
            <a:r>
              <a:rPr lang="en-US" altLang="zh-CN" sz="1400" dirty="0">
                <a:solidFill>
                  <a:schemeClr val="tx1">
                    <a:lumMod val="85000"/>
                    <a:lumOff val="15000"/>
                  </a:schemeClr>
                </a:solidFill>
                <a:sym typeface="+mn-ea"/>
              </a:rPr>
              <a:t>​</a:t>
            </a:r>
            <a:endParaRPr lang="en-US" altLang="zh-CN" sz="1400" dirty="0">
              <a:solidFill>
                <a:schemeClr val="tx1">
                  <a:lumMod val="85000"/>
                  <a:lumOff val="15000"/>
                </a:schemeClr>
              </a:solidFill>
              <a:sym typeface="+mn-ea"/>
            </a:endParaRPr>
          </a:p>
        </p:txBody>
      </p:sp>
      <p:cxnSp>
        <p:nvCxnSpPr>
          <p:cNvPr id="15" name="直接连接符 1"/>
          <p:cNvCxnSpPr/>
          <p:nvPr>
            <p:custDataLst>
              <p:tags r:id="rId8"/>
            </p:custDataLst>
          </p:nvPr>
        </p:nvCxnSpPr>
        <p:spPr>
          <a:xfrm>
            <a:off x="695325" y="2468715"/>
            <a:ext cx="10801270" cy="0"/>
          </a:xfrm>
          <a:prstGeom prst="line">
            <a:avLst/>
          </a:prstGeom>
          <a:solidFill>
            <a:schemeClr val="lt1">
              <a:lumMod val="100000"/>
              <a:alpha val="0"/>
            </a:schemeClr>
          </a:solidFill>
          <a:ln w="10160">
            <a:solidFill>
              <a:schemeClr val="accent2">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cxnSp>
        <p:nvCxnSpPr>
          <p:cNvPr id="18" name="直接连接符 9"/>
          <p:cNvCxnSpPr/>
          <p:nvPr>
            <p:custDataLst>
              <p:tags r:id="rId9"/>
            </p:custDataLst>
          </p:nvPr>
        </p:nvCxnSpPr>
        <p:spPr>
          <a:xfrm>
            <a:off x="695325" y="3401005"/>
            <a:ext cx="10801270" cy="0"/>
          </a:xfrm>
          <a:prstGeom prst="line">
            <a:avLst/>
          </a:prstGeom>
          <a:solidFill>
            <a:schemeClr val="lt1">
              <a:lumMod val="100000"/>
              <a:alpha val="0"/>
            </a:schemeClr>
          </a:solidFill>
          <a:ln w="10160">
            <a:solidFill>
              <a:schemeClr val="accent3">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cxnSp>
        <p:nvCxnSpPr>
          <p:cNvPr id="19" name="直接连接符 10"/>
          <p:cNvCxnSpPr/>
          <p:nvPr>
            <p:custDataLst>
              <p:tags r:id="rId10"/>
            </p:custDataLst>
          </p:nvPr>
        </p:nvCxnSpPr>
        <p:spPr>
          <a:xfrm>
            <a:off x="695325" y="4334565"/>
            <a:ext cx="10801270" cy="0"/>
          </a:xfrm>
          <a:prstGeom prst="line">
            <a:avLst/>
          </a:prstGeom>
          <a:solidFill>
            <a:schemeClr val="lt1">
              <a:lumMod val="100000"/>
              <a:alpha val="0"/>
            </a:schemeClr>
          </a:solidFill>
          <a:ln w="10160">
            <a:solidFill>
              <a:schemeClr val="accent4">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cxnSp>
        <p:nvCxnSpPr>
          <p:cNvPr id="20" name="直接连接符 18"/>
          <p:cNvCxnSpPr/>
          <p:nvPr>
            <p:custDataLst>
              <p:tags r:id="rId11"/>
            </p:custDataLst>
          </p:nvPr>
        </p:nvCxnSpPr>
        <p:spPr>
          <a:xfrm>
            <a:off x="695325" y="5267489"/>
            <a:ext cx="10801270" cy="0"/>
          </a:xfrm>
          <a:prstGeom prst="line">
            <a:avLst/>
          </a:prstGeom>
          <a:solidFill>
            <a:schemeClr val="lt1">
              <a:lumMod val="100000"/>
              <a:alpha val="0"/>
            </a:schemeClr>
          </a:solidFill>
          <a:ln w="10160">
            <a:solidFill>
              <a:schemeClr val="accent5">
                <a:alpha val="50000"/>
              </a:schemeClr>
            </a:solidFill>
          </a:ln>
          <a:effectLst/>
        </p:spPr>
        <p:style>
          <a:lnRef idx="2">
            <a:schemeClr val="accent1">
              <a:lumMod val="75000"/>
            </a:schemeClr>
          </a:lnRef>
          <a:fillRef idx="1">
            <a:schemeClr val="accent1"/>
          </a:fillRef>
          <a:effectRef idx="0">
            <a:srgbClr val="FFFFFF"/>
          </a:effectRef>
          <a:fontRef idx="minor">
            <a:schemeClr val="lt1"/>
          </a:fontRef>
        </p:style>
      </p:cxnSp>
      <p:sp>
        <p:nvSpPr>
          <p:cNvPr id="21" name="文本框 28"/>
          <p:cNvSpPr txBox="1"/>
          <p:nvPr>
            <p:custDataLst>
              <p:tags r:id="rId12"/>
            </p:custDataLst>
          </p:nvPr>
        </p:nvSpPr>
        <p:spPr>
          <a:xfrm>
            <a:off x="694690" y="2469351"/>
            <a:ext cx="596335" cy="932290"/>
          </a:xfrm>
          <a:prstGeom prst="rect">
            <a:avLst/>
          </a:prstGeom>
          <a:noFill/>
        </p:spPr>
        <p:txBody>
          <a:bodyPr wrap="none" lIns="0" tIns="36195" rIns="0" bIns="0" rtlCol="0" anchor="ctr" anchorCtr="0">
            <a:noAutofit/>
          </a:bodyPr>
          <a:p>
            <a:pPr lvl="0" algn="l">
              <a:buClrTx/>
              <a:buSzTx/>
              <a:buFontTx/>
            </a:pPr>
            <a:r>
              <a:rPr lang="en-US" altLang="zh-CN" sz="2800" b="1" dirty="0">
                <a:gradFill>
                  <a:gsLst>
                    <a:gs pos="0">
                      <a:schemeClr val="accent2">
                        <a:alpha val="100000"/>
                      </a:schemeClr>
                    </a:gs>
                    <a:gs pos="100000">
                      <a:schemeClr val="accent2">
                        <a:alpha val="70000"/>
                      </a:schemeClr>
                    </a:gs>
                  </a:gsLst>
                  <a:lin ang="5400000" scaled="0"/>
                </a:gradFill>
                <a:latin typeface="+mj-lt"/>
                <a:ea typeface="+mj-lt"/>
                <a:sym typeface="+mn-ea"/>
              </a:rPr>
              <a:t>02</a:t>
            </a:r>
            <a:endParaRPr lang="en-US" altLang="zh-CN" sz="2800" b="1" dirty="0">
              <a:gradFill>
                <a:gsLst>
                  <a:gs pos="0">
                    <a:schemeClr val="accent2">
                      <a:alpha val="100000"/>
                    </a:schemeClr>
                  </a:gs>
                  <a:gs pos="100000">
                    <a:schemeClr val="accent2">
                      <a:alpha val="70000"/>
                    </a:schemeClr>
                  </a:gs>
                </a:gsLst>
                <a:lin ang="5400000" scaled="0"/>
              </a:gradFill>
              <a:latin typeface="+mj-lt"/>
              <a:ea typeface="+mj-lt"/>
              <a:sym typeface="+mn-ea"/>
            </a:endParaRPr>
          </a:p>
        </p:txBody>
      </p:sp>
      <p:sp>
        <p:nvSpPr>
          <p:cNvPr id="30" name="文本框 29"/>
          <p:cNvSpPr txBox="1"/>
          <p:nvPr>
            <p:custDataLst>
              <p:tags r:id="rId13"/>
            </p:custDataLst>
          </p:nvPr>
        </p:nvSpPr>
        <p:spPr>
          <a:xfrm>
            <a:off x="694690" y="3402275"/>
            <a:ext cx="596335" cy="932290"/>
          </a:xfrm>
          <a:prstGeom prst="rect">
            <a:avLst/>
          </a:prstGeom>
          <a:noFill/>
        </p:spPr>
        <p:txBody>
          <a:bodyPr wrap="none" lIns="0" tIns="36195" rIns="0" bIns="0" rtlCol="0" anchor="ctr" anchorCtr="0">
            <a:noAutofit/>
          </a:bodyPr>
          <a:p>
            <a:pPr lvl="0" algn="l">
              <a:buClrTx/>
              <a:buSzTx/>
              <a:buFontTx/>
            </a:pPr>
            <a:r>
              <a:rPr lang="en-US" altLang="zh-CN" sz="2800" b="1" dirty="0">
                <a:gradFill>
                  <a:gsLst>
                    <a:gs pos="0">
                      <a:schemeClr val="accent3">
                        <a:alpha val="100000"/>
                      </a:schemeClr>
                    </a:gs>
                    <a:gs pos="100000">
                      <a:schemeClr val="accent3">
                        <a:alpha val="70000"/>
                      </a:schemeClr>
                    </a:gs>
                  </a:gsLst>
                  <a:lin ang="5400000" scaled="0"/>
                </a:gradFill>
                <a:latin typeface="+mj-lt"/>
                <a:ea typeface="+mj-lt"/>
                <a:sym typeface="+mn-ea"/>
              </a:rPr>
              <a:t>03</a:t>
            </a:r>
            <a:endParaRPr lang="en-US" altLang="zh-CN" sz="2800" b="1" dirty="0">
              <a:gradFill>
                <a:gsLst>
                  <a:gs pos="0">
                    <a:schemeClr val="accent3">
                      <a:alpha val="100000"/>
                    </a:schemeClr>
                  </a:gs>
                  <a:gs pos="100000">
                    <a:schemeClr val="accent3">
                      <a:alpha val="70000"/>
                    </a:schemeClr>
                  </a:gs>
                </a:gsLst>
                <a:lin ang="5400000" scaled="0"/>
              </a:gradFill>
              <a:latin typeface="+mj-lt"/>
              <a:ea typeface="+mj-lt"/>
              <a:sym typeface="+mn-ea"/>
            </a:endParaRPr>
          </a:p>
        </p:txBody>
      </p:sp>
      <p:sp>
        <p:nvSpPr>
          <p:cNvPr id="27" name="文本框 30"/>
          <p:cNvSpPr txBox="1"/>
          <p:nvPr>
            <p:custDataLst>
              <p:tags r:id="rId14"/>
            </p:custDataLst>
          </p:nvPr>
        </p:nvSpPr>
        <p:spPr>
          <a:xfrm>
            <a:off x="694690" y="4333295"/>
            <a:ext cx="596335" cy="932290"/>
          </a:xfrm>
          <a:prstGeom prst="rect">
            <a:avLst/>
          </a:prstGeom>
          <a:noFill/>
        </p:spPr>
        <p:txBody>
          <a:bodyPr wrap="none" lIns="0" tIns="36195" rIns="0" bIns="0" rtlCol="0" anchor="ctr" anchorCtr="0">
            <a:noAutofit/>
          </a:bodyPr>
          <a:p>
            <a:pPr lvl="0" algn="l">
              <a:buClrTx/>
              <a:buSzTx/>
              <a:buFontTx/>
            </a:pPr>
            <a:r>
              <a:rPr lang="en-US" altLang="zh-CN" sz="2800" b="1" dirty="0">
                <a:gradFill>
                  <a:gsLst>
                    <a:gs pos="0">
                      <a:schemeClr val="accent4">
                        <a:alpha val="100000"/>
                      </a:schemeClr>
                    </a:gs>
                    <a:gs pos="100000">
                      <a:schemeClr val="accent4">
                        <a:alpha val="70000"/>
                      </a:schemeClr>
                    </a:gs>
                  </a:gsLst>
                  <a:lin ang="5400000" scaled="0"/>
                </a:gradFill>
                <a:latin typeface="+mj-lt"/>
                <a:ea typeface="+mj-lt"/>
                <a:sym typeface="+mn-ea"/>
              </a:rPr>
              <a:t>04</a:t>
            </a:r>
            <a:endParaRPr lang="en-US" altLang="zh-CN" sz="2800" b="1" dirty="0">
              <a:gradFill>
                <a:gsLst>
                  <a:gs pos="0">
                    <a:schemeClr val="accent4">
                      <a:alpha val="100000"/>
                    </a:schemeClr>
                  </a:gs>
                  <a:gs pos="100000">
                    <a:schemeClr val="accent4">
                      <a:alpha val="70000"/>
                    </a:schemeClr>
                  </a:gs>
                </a:gsLst>
                <a:lin ang="5400000" scaled="0"/>
              </a:gradFill>
              <a:latin typeface="+mj-lt"/>
              <a:ea typeface="+mj-lt"/>
              <a:sym typeface="+mn-ea"/>
            </a:endParaRPr>
          </a:p>
        </p:txBody>
      </p:sp>
      <p:sp>
        <p:nvSpPr>
          <p:cNvPr id="33" name="文本框 31"/>
          <p:cNvSpPr txBox="1"/>
          <p:nvPr>
            <p:custDataLst>
              <p:tags r:id="rId15"/>
            </p:custDataLst>
          </p:nvPr>
        </p:nvSpPr>
        <p:spPr>
          <a:xfrm>
            <a:off x="694690" y="5260504"/>
            <a:ext cx="596335" cy="932290"/>
          </a:xfrm>
          <a:prstGeom prst="rect">
            <a:avLst/>
          </a:prstGeom>
          <a:noFill/>
        </p:spPr>
        <p:txBody>
          <a:bodyPr wrap="none" lIns="0" tIns="36195" rIns="0" bIns="0" rtlCol="0" anchor="ctr" anchorCtr="0">
            <a:noAutofit/>
          </a:bodyPr>
          <a:p>
            <a:pPr lvl="0" algn="l">
              <a:buClrTx/>
              <a:buSzTx/>
              <a:buFontTx/>
            </a:pPr>
            <a:r>
              <a:rPr lang="en-US" altLang="zh-CN" sz="2800" b="1" dirty="0">
                <a:gradFill>
                  <a:gsLst>
                    <a:gs pos="0">
                      <a:schemeClr val="accent5">
                        <a:alpha val="100000"/>
                      </a:schemeClr>
                    </a:gs>
                    <a:gs pos="100000">
                      <a:schemeClr val="accent5">
                        <a:alpha val="70000"/>
                      </a:schemeClr>
                    </a:gs>
                  </a:gsLst>
                  <a:lin ang="5400000" scaled="0"/>
                </a:gradFill>
                <a:latin typeface="+mj-lt"/>
                <a:ea typeface="+mj-lt"/>
                <a:sym typeface="+mn-ea"/>
              </a:rPr>
              <a:t>05</a:t>
            </a:r>
            <a:endParaRPr lang="en-US" altLang="zh-CN" sz="2800" b="1" dirty="0">
              <a:gradFill>
                <a:gsLst>
                  <a:gs pos="0">
                    <a:schemeClr val="accent5">
                      <a:alpha val="100000"/>
                    </a:schemeClr>
                  </a:gs>
                  <a:gs pos="100000">
                    <a:schemeClr val="accent5">
                      <a:alpha val="70000"/>
                    </a:schemeClr>
                  </a:gs>
                </a:gsLst>
                <a:lin ang="5400000" scaled="0"/>
              </a:gradFill>
              <a:latin typeface="+mj-lt"/>
              <a:ea typeface="+mj-lt"/>
              <a:sym typeface="+mn-ea"/>
            </a:endParaRPr>
          </a:p>
        </p:txBody>
      </p:sp>
      <p:pic>
        <p:nvPicPr>
          <p:cNvPr id="4" name="图片 3"/>
          <p:cNvPicPr>
            <a:picLocks noChangeAspect="1"/>
          </p:cNvPicPr>
          <p:nvPr/>
        </p:nvPicPr>
        <p:blipFill>
          <a:blip r:embed="rId16"/>
          <a:stretch>
            <a:fillRect/>
          </a:stretch>
        </p:blipFill>
        <p:spPr>
          <a:xfrm>
            <a:off x="11029950" y="439420"/>
            <a:ext cx="763270" cy="695960"/>
          </a:xfrm>
          <a:prstGeom prst="rect">
            <a:avLst/>
          </a:prstGeom>
        </p:spPr>
      </p:pic>
    </p:spTree>
    <p:custDataLst>
      <p:tags r:id="rId17"/>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5" name="图片 4"/>
          <p:cNvPicPr>
            <a:picLocks noChangeAspect="1"/>
          </p:cNvPicPr>
          <p:nvPr/>
        </p:nvPicPr>
        <p:blipFill>
          <a:blip r:embed="rId3"/>
          <a:stretch>
            <a:fillRect/>
          </a:stretch>
        </p:blipFill>
        <p:spPr>
          <a:xfrm>
            <a:off x="-635" y="54610"/>
            <a:ext cx="12192635" cy="6830695"/>
          </a:xfrm>
          <a:prstGeom prst="rect">
            <a:avLst/>
          </a:prstGeom>
        </p:spPr>
      </p:pic>
      <p:pic>
        <p:nvPicPr>
          <p:cNvPr id="7" name="图片 6"/>
          <p:cNvPicPr>
            <a:picLocks noChangeAspect="1"/>
          </p:cNvPicPr>
          <p:nvPr/>
        </p:nvPicPr>
        <p:blipFill>
          <a:blip r:embed="rId2"/>
          <a:stretch>
            <a:fillRect/>
          </a:stretch>
        </p:blipFill>
        <p:spPr>
          <a:xfrm>
            <a:off x="11095990" y="439420"/>
            <a:ext cx="763270" cy="695960"/>
          </a:xfrm>
          <a:prstGeom prst="rect">
            <a:avLst/>
          </a:prstGeom>
        </p:spPr>
      </p:pic>
    </p:spTree>
    <p:custDataLst>
      <p:tags r:id="rId4"/>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2" name="图片 1"/>
          <p:cNvPicPr>
            <a:picLocks noChangeAspect="1"/>
          </p:cNvPicPr>
          <p:nvPr/>
        </p:nvPicPr>
        <p:blipFill>
          <a:blip r:embed="rId3"/>
          <a:stretch>
            <a:fillRect/>
          </a:stretch>
        </p:blipFill>
        <p:spPr>
          <a:xfrm>
            <a:off x="635" y="-8255"/>
            <a:ext cx="12191365" cy="6857365"/>
          </a:xfrm>
          <a:prstGeom prst="rect">
            <a:avLst/>
          </a:prstGeom>
        </p:spPr>
      </p:pic>
      <p:pic>
        <p:nvPicPr>
          <p:cNvPr id="9" name="图片 8"/>
          <p:cNvPicPr>
            <a:picLocks noChangeAspect="1"/>
          </p:cNvPicPr>
          <p:nvPr/>
        </p:nvPicPr>
        <p:blipFill>
          <a:blip r:embed="rId2"/>
          <a:stretch>
            <a:fillRect/>
          </a:stretch>
        </p:blipFill>
        <p:spPr>
          <a:xfrm>
            <a:off x="11090910" y="374015"/>
            <a:ext cx="763270" cy="695960"/>
          </a:xfrm>
          <a:prstGeom prst="rect">
            <a:avLst/>
          </a:prstGeom>
        </p:spPr>
      </p:pic>
    </p:spTree>
    <p:custDataLst>
      <p:tags r:id="rId4"/>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2" name="图片 1"/>
          <p:cNvPicPr>
            <a:picLocks noChangeAspect="1"/>
          </p:cNvPicPr>
          <p:nvPr/>
        </p:nvPicPr>
        <p:blipFill>
          <a:blip r:embed="rId3"/>
          <a:stretch>
            <a:fillRect/>
          </a:stretch>
        </p:blipFill>
        <p:spPr>
          <a:xfrm>
            <a:off x="635" y="6985"/>
            <a:ext cx="12192000" cy="6789420"/>
          </a:xfrm>
          <a:prstGeom prst="rect">
            <a:avLst/>
          </a:prstGeom>
        </p:spPr>
      </p:pic>
      <p:pic>
        <p:nvPicPr>
          <p:cNvPr id="9" name="图片 8"/>
          <p:cNvPicPr>
            <a:picLocks noChangeAspect="1"/>
          </p:cNvPicPr>
          <p:nvPr/>
        </p:nvPicPr>
        <p:blipFill>
          <a:blip r:embed="rId2"/>
          <a:stretch>
            <a:fillRect/>
          </a:stretch>
        </p:blipFill>
        <p:spPr>
          <a:xfrm>
            <a:off x="11156950" y="439420"/>
            <a:ext cx="763270" cy="695960"/>
          </a:xfrm>
          <a:prstGeom prst="rect">
            <a:avLst/>
          </a:prstGeom>
        </p:spPr>
      </p:pic>
    </p:spTree>
    <p:custDataLst>
      <p:tags r:id="rId4"/>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2" name="图片 1"/>
          <p:cNvPicPr>
            <a:picLocks noChangeAspect="1"/>
          </p:cNvPicPr>
          <p:nvPr/>
        </p:nvPicPr>
        <p:blipFill>
          <a:blip r:embed="rId3"/>
          <a:stretch>
            <a:fillRect/>
          </a:stretch>
        </p:blipFill>
        <p:spPr>
          <a:xfrm>
            <a:off x="0" y="16510"/>
            <a:ext cx="12192635" cy="6840855"/>
          </a:xfrm>
          <a:prstGeom prst="rect">
            <a:avLst/>
          </a:prstGeom>
        </p:spPr>
      </p:pic>
      <p:pic>
        <p:nvPicPr>
          <p:cNvPr id="9" name="图片 8"/>
          <p:cNvPicPr>
            <a:picLocks noChangeAspect="1"/>
          </p:cNvPicPr>
          <p:nvPr/>
        </p:nvPicPr>
        <p:blipFill>
          <a:blip r:embed="rId2"/>
          <a:stretch>
            <a:fillRect/>
          </a:stretch>
        </p:blipFill>
        <p:spPr>
          <a:xfrm>
            <a:off x="11104880" y="439420"/>
            <a:ext cx="763270" cy="695960"/>
          </a:xfrm>
          <a:prstGeom prst="rect">
            <a:avLst/>
          </a:prstGeom>
        </p:spPr>
      </p:pic>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3126740" cy="645160"/>
          </a:xfrm>
          <a:prstGeom prst="rect">
            <a:avLst/>
          </a:prstGeom>
        </p:spPr>
        <p:txBody>
          <a:bodyPr wrap="square">
            <a:spAutoFit/>
          </a:bodyPr>
          <a:lstStyle/>
          <a:p>
            <a:r>
              <a:rPr lang="zh-CN" altLang="en-US" sz="3600" dirty="0">
                <a:solidFill>
                  <a:schemeClr val="tx1">
                    <a:lumMod val="65000"/>
                    <a:lumOff val="35000"/>
                  </a:schemeClr>
                </a:solidFill>
              </a:rPr>
              <a:t>万拓营销</a:t>
            </a:r>
            <a:r>
              <a:rPr lang="zh-CN" altLang="en-US" sz="3600" dirty="0">
                <a:solidFill>
                  <a:schemeClr val="tx1">
                    <a:lumMod val="65000"/>
                    <a:lumOff val="35000"/>
                  </a:schemeClr>
                </a:solidFill>
              </a:rPr>
              <a:t>介绍</a:t>
            </a:r>
            <a:endParaRPr lang="zh-CN" altLang="en-US" sz="3600" dirty="0">
              <a:solidFill>
                <a:schemeClr val="tx1">
                  <a:lumMod val="65000"/>
                  <a:lumOff val="35000"/>
                </a:schemeClr>
              </a:solidFill>
            </a:endParaRPr>
          </a:p>
        </p:txBody>
      </p:sp>
      <p:sp>
        <p:nvSpPr>
          <p:cNvPr id="6" name="矩形 5"/>
          <p:cNvSpPr/>
          <p:nvPr/>
        </p:nvSpPr>
        <p:spPr>
          <a:xfrm>
            <a:off x="8422062" y="3752270"/>
            <a:ext cx="3801745" cy="460375"/>
          </a:xfrm>
          <a:prstGeom prst="rect">
            <a:avLst/>
          </a:prstGeom>
        </p:spPr>
        <p:txBody>
          <a:bodyPr wrap="none">
            <a:spAutoFit/>
          </a:bodyPr>
          <a:lstStyle/>
          <a:p>
            <a:pPr algn="r"/>
            <a:r>
              <a:rPr lang="en-US" altLang="zh-CN" sz="2400" dirty="0">
                <a:solidFill>
                  <a:schemeClr val="tx1">
                    <a:lumMod val="50000"/>
                    <a:lumOff val="50000"/>
                  </a:schemeClr>
                </a:solidFill>
                <a:sym typeface="+mn-ea"/>
              </a:rPr>
              <a:t>Current situation of AI search</a:t>
            </a:r>
            <a:endParaRPr lang="zh-CN" altLang="en-US"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3220"/>
          </a:xfrm>
          <a:prstGeom prst="rect">
            <a:avLst/>
          </a:prstGeom>
          <a:noFill/>
        </p:spPr>
        <p:txBody>
          <a:bodyPr wrap="square" rtlCol="0">
            <a:spAutoFit/>
          </a:bodyPr>
          <a:lstStyle/>
          <a:p>
            <a:pPr algn="ctr"/>
            <a:r>
              <a:rPr lang="en-US" altLang="zh-CN" sz="2800" dirty="0">
                <a:solidFill>
                  <a:schemeClr val="bg1"/>
                </a:solidFill>
                <a:latin typeface="+mj-ea"/>
                <a:ea typeface="+mj-ea"/>
              </a:rPr>
              <a:t>1</a:t>
            </a:r>
            <a:endParaRPr lang="zh-CN" altLang="en-US" sz="2800" dirty="0">
              <a:solidFill>
                <a:schemeClr val="bg1"/>
              </a:solidFill>
              <a:latin typeface="+mj-ea"/>
              <a:ea typeface="+mj-ea"/>
            </a:endParaRPr>
          </a:p>
        </p:txBody>
      </p:sp>
      <p:pic>
        <p:nvPicPr>
          <p:cNvPr id="10" name="图片 9"/>
          <p:cNvPicPr>
            <a:picLocks noChangeAspect="1"/>
          </p:cNvPicPr>
          <p:nvPr/>
        </p:nvPicPr>
        <p:blipFill>
          <a:blip r:embed="rId1"/>
          <a:stretch>
            <a:fillRect/>
          </a:stretch>
        </p:blipFill>
        <p:spPr>
          <a:xfrm>
            <a:off x="10046335" y="336550"/>
            <a:ext cx="1886585" cy="664210"/>
          </a:xfrm>
          <a:prstGeom prst="rect">
            <a:avLst/>
          </a:prstGeom>
        </p:spPr>
      </p:pic>
      <p:pic>
        <p:nvPicPr>
          <p:cNvPr id="9" name="图片 8"/>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50"/>
          <p:cNvSpPr>
            <a:spLocks noGrp="1"/>
          </p:cNvSpPr>
          <p:nvPr>
            <p:ph type="title"/>
            <p:custDataLst>
              <p:tags r:id="rId1"/>
            </p:custDataLst>
          </p:nvPr>
        </p:nvSpPr>
        <p:spPr/>
        <p:txBody>
          <a:bodyPr>
            <a:normAutofit/>
          </a:bodyPr>
          <a:lstStyle/>
          <a:p>
            <a:r>
              <a:rPr lang="en-US" altLang="zh-CN" dirty="0">
                <a:solidFill>
                  <a:srgbClr val="C00000"/>
                </a:solidFill>
                <a:sym typeface="+mn-ea"/>
              </a:rPr>
              <a:t>GEO</a:t>
            </a:r>
            <a:r>
              <a:rPr lang="zh-CN" altLang="en-US" dirty="0">
                <a:solidFill>
                  <a:srgbClr val="C00000"/>
                </a:solidFill>
                <a:sym typeface="+mn-ea"/>
              </a:rPr>
              <a:t>底层原理及方案</a:t>
            </a:r>
            <a:endParaRPr lang="zh-CN" altLang="en-US" dirty="0">
              <a:solidFill>
                <a:srgbClr val="C00000"/>
              </a:solidFill>
              <a:sym typeface="+mn-ea"/>
            </a:endParaRPr>
          </a:p>
        </p:txBody>
      </p:sp>
      <p:pic>
        <p:nvPicPr>
          <p:cNvPr id="4" name="图片 3"/>
          <p:cNvPicPr>
            <a:picLocks noChangeAspect="1"/>
          </p:cNvPicPr>
          <p:nvPr/>
        </p:nvPicPr>
        <p:blipFill>
          <a:blip r:embed="rId2"/>
          <a:stretch>
            <a:fillRect/>
          </a:stretch>
        </p:blipFill>
        <p:spPr>
          <a:xfrm>
            <a:off x="11029950" y="439420"/>
            <a:ext cx="763270" cy="695960"/>
          </a:xfrm>
          <a:prstGeom prst="rect">
            <a:avLst/>
          </a:prstGeom>
        </p:spPr>
      </p:pic>
      <p:pic>
        <p:nvPicPr>
          <p:cNvPr id="3" name="图片 2"/>
          <p:cNvPicPr>
            <a:picLocks noChangeAspect="1"/>
          </p:cNvPicPr>
          <p:nvPr/>
        </p:nvPicPr>
        <p:blipFill>
          <a:blip r:embed="rId3"/>
          <a:stretch>
            <a:fillRect/>
          </a:stretch>
        </p:blipFill>
        <p:spPr>
          <a:xfrm>
            <a:off x="0" y="8255"/>
            <a:ext cx="12192635" cy="6948170"/>
          </a:xfrm>
          <a:prstGeom prst="rect">
            <a:avLst/>
          </a:prstGeom>
        </p:spPr>
      </p:pic>
      <p:pic>
        <p:nvPicPr>
          <p:cNvPr id="9" name="图片 8"/>
          <p:cNvPicPr>
            <a:picLocks noChangeAspect="1"/>
          </p:cNvPicPr>
          <p:nvPr/>
        </p:nvPicPr>
        <p:blipFill>
          <a:blip r:embed="rId2"/>
          <a:stretch>
            <a:fillRect/>
          </a:stretch>
        </p:blipFill>
        <p:spPr>
          <a:xfrm>
            <a:off x="11087100" y="306705"/>
            <a:ext cx="763270" cy="756285"/>
          </a:xfrm>
          <a:prstGeom prst="rect">
            <a:avLst/>
          </a:prstGeom>
        </p:spPr>
      </p:pic>
    </p:spTree>
    <p:custDataLst>
      <p:tags r:id="rId4"/>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4070350" cy="645160"/>
          </a:xfrm>
          <a:prstGeom prst="rect">
            <a:avLst/>
          </a:prstGeom>
        </p:spPr>
        <p:txBody>
          <a:bodyPr wrap="square">
            <a:spAutoFit/>
          </a:bodyPr>
          <a:lstStyle/>
          <a:p>
            <a:r>
              <a:rPr lang="en-US" altLang="zh-CN" sz="3600" dirty="0">
                <a:solidFill>
                  <a:schemeClr val="tx1">
                    <a:lumMod val="65000"/>
                    <a:lumOff val="35000"/>
                  </a:schemeClr>
                </a:solidFill>
                <a:sym typeface="+mn-ea"/>
              </a:rPr>
              <a:t>GEO</a:t>
            </a:r>
            <a:r>
              <a:rPr lang="zh-CN" altLang="en-US" sz="3600" dirty="0">
                <a:solidFill>
                  <a:schemeClr val="tx1">
                    <a:lumMod val="65000"/>
                    <a:lumOff val="35000"/>
                  </a:schemeClr>
                </a:solidFill>
                <a:sym typeface="+mn-ea"/>
              </a:rPr>
              <a:t>和</a:t>
            </a:r>
            <a:r>
              <a:rPr lang="en-US" altLang="zh-CN" sz="3600" dirty="0">
                <a:solidFill>
                  <a:schemeClr val="tx1">
                    <a:lumMod val="65000"/>
                    <a:lumOff val="35000"/>
                  </a:schemeClr>
                </a:solidFill>
                <a:sym typeface="+mn-ea"/>
              </a:rPr>
              <a:t>SEO</a:t>
            </a:r>
            <a:r>
              <a:rPr lang="zh-CN" altLang="en-US" sz="3600" dirty="0">
                <a:solidFill>
                  <a:schemeClr val="tx1">
                    <a:lumMod val="65000"/>
                    <a:lumOff val="35000"/>
                  </a:schemeClr>
                </a:solidFill>
                <a:sym typeface="+mn-ea"/>
              </a:rPr>
              <a:t>的区别</a:t>
            </a:r>
            <a:endParaRPr lang="zh-CN" altLang="en-US" sz="3600" dirty="0">
              <a:solidFill>
                <a:schemeClr val="tx1">
                  <a:lumMod val="65000"/>
                  <a:lumOff val="35000"/>
                </a:schemeClr>
              </a:solidFill>
            </a:endParaRPr>
          </a:p>
        </p:txBody>
      </p:sp>
      <p:sp>
        <p:nvSpPr>
          <p:cNvPr id="6" name="矩形 5"/>
          <p:cNvSpPr/>
          <p:nvPr/>
        </p:nvSpPr>
        <p:spPr>
          <a:xfrm>
            <a:off x="6337739" y="3752270"/>
            <a:ext cx="4819650" cy="460375"/>
          </a:xfrm>
          <a:prstGeom prst="rect">
            <a:avLst/>
          </a:prstGeom>
        </p:spPr>
        <p:txBody>
          <a:bodyPr wrap="none">
            <a:spAutoFit/>
          </a:bodyPr>
          <a:lstStyle/>
          <a:p>
            <a:pPr algn="l"/>
            <a:r>
              <a:rPr lang="en-US" altLang="zh-CN" sz="2400" dirty="0">
                <a:solidFill>
                  <a:schemeClr val="tx1">
                    <a:lumMod val="50000"/>
                    <a:lumOff val="50000"/>
                  </a:schemeClr>
                </a:solidFill>
                <a:sym typeface="+mn-ea"/>
              </a:rPr>
              <a:t>The difference between GEO and SEO</a:t>
            </a:r>
            <a:endParaRPr lang="zh-CN" altLang="en-US"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4</a:t>
            </a:r>
            <a:endParaRPr lang="en-US" altLang="zh-CN" sz="2800" dirty="0">
              <a:solidFill>
                <a:schemeClr val="bg1"/>
              </a:solidFill>
              <a:latin typeface="+mj-ea"/>
              <a:ea typeface="+mj-ea"/>
            </a:endParaRPr>
          </a:p>
        </p:txBody>
      </p:sp>
      <p:pic>
        <p:nvPicPr>
          <p:cNvPr id="9" name="图片 8"/>
          <p:cNvPicPr>
            <a:picLocks noChangeAspect="1"/>
          </p:cNvPicPr>
          <p:nvPr/>
        </p:nvPicPr>
        <p:blipFill>
          <a:blip r:embed="rId1"/>
          <a:stretch>
            <a:fillRect/>
          </a:stretch>
        </p:blipFill>
        <p:spPr>
          <a:xfrm>
            <a:off x="10046335" y="336550"/>
            <a:ext cx="1886585" cy="664210"/>
          </a:xfrm>
          <a:prstGeom prst="rect">
            <a:avLst/>
          </a:prstGeom>
        </p:spPr>
      </p:pic>
      <p:pic>
        <p:nvPicPr>
          <p:cNvPr id="11" name="图片 10"/>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标题 32"/>
          <p:cNvSpPr>
            <a:spLocks noGrp="1"/>
          </p:cNvSpPr>
          <p:nvPr>
            <p:ph type="title"/>
          </p:nvPr>
        </p:nvSpPr>
        <p:spPr/>
        <p:txBody>
          <a:bodyPr>
            <a:normAutofit/>
          </a:bodyPr>
          <a:lstStyle/>
          <a:p>
            <a:r>
              <a:rPr lang="zh-CN" altLang="en-US" dirty="0">
                <a:solidFill>
                  <a:srgbClr val="C00000"/>
                </a:solidFill>
                <a:sym typeface="+mn-ea"/>
              </a:rPr>
              <a:t>核心差异对比</a:t>
            </a:r>
            <a:endParaRPr lang="zh-CN" altLang="en-US" dirty="0">
              <a:solidFill>
                <a:srgbClr val="C00000"/>
              </a:solidFill>
              <a:sym typeface="+mn-ea"/>
            </a:endParaRPr>
          </a:p>
        </p:txBody>
      </p:sp>
      <p:graphicFrame>
        <p:nvGraphicFramePr>
          <p:cNvPr id="2" name="表格 1"/>
          <p:cNvGraphicFramePr/>
          <p:nvPr>
            <p:custDataLst>
              <p:tags r:id="rId1"/>
            </p:custDataLst>
          </p:nvPr>
        </p:nvGraphicFramePr>
        <p:xfrm>
          <a:off x="595630" y="1326515"/>
          <a:ext cx="10566400" cy="5113655"/>
        </p:xfrm>
        <a:graphic>
          <a:graphicData uri="http://schemas.openxmlformats.org/drawingml/2006/table">
            <a:tbl>
              <a:tblPr firstRow="1">
                <a:tableStyleId>{7B5341F6-27BA-41F3-AA0C-97DA8FF18DD7}</a:tableStyleId>
              </a:tblPr>
              <a:tblGrid>
                <a:gridCol w="2641600"/>
                <a:gridCol w="2641600"/>
                <a:gridCol w="2641600"/>
                <a:gridCol w="2641600"/>
              </a:tblGrid>
              <a:tr h="213360">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对比维度</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SEO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GEO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t" anchorCtr="0"/>
                </a:tc>
                <a:tc>
                  <a:txBody>
                    <a:bodyPr/>
                    <a:p>
                      <a:pPr marL="0" indent="0" algn="ctr">
                        <a:lnSpc>
                          <a:spcPct val="120000"/>
                        </a:lnSpc>
                        <a:spcBef>
                          <a:spcPts val="600"/>
                        </a:spcBef>
                        <a:spcAft>
                          <a:spcPts val="600"/>
                        </a:spcAft>
                      </a:pPr>
                      <a:r>
                        <a:rPr lang="zh-CN" sz="1600">
                          <a:latin typeface="微软雅黑" panose="020B0503020204020204" pitchFamily="34" charset="-122"/>
                          <a:ea typeface="微软雅黑" panose="020B0503020204020204" pitchFamily="34" charset="-122"/>
                        </a:rPr>
                        <a:t>差异本质</a:t>
                      </a:r>
                      <a:endParaRPr lang="zh-CN" sz="1600">
                        <a:latin typeface="微软雅黑" panose="020B0503020204020204" pitchFamily="34" charset="-122"/>
                        <a:ea typeface="微软雅黑" panose="020B0503020204020204" pitchFamily="34" charset="-122"/>
                      </a:endParaRPr>
                    </a:p>
                  </a:txBody>
                  <a:tcPr marL="76200" marR="76200" marT="38100" marB="19050" anchor="t" anchorCtr="0"/>
                </a:tc>
              </a:tr>
              <a:tr h="1024890">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rPr>
                        <a:t>定义</a:t>
                      </a:r>
                      <a:endParaRPr lang="zh-CN" sz="1200">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针对传统搜索引擎（如</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Google</a:t>
                      </a:r>
                      <a:r>
                        <a:rPr lang="zh-CN" sz="12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Bing</a:t>
                      </a:r>
                      <a:r>
                        <a:rPr lang="zh-CN" sz="1200">
                          <a:latin typeface="微软雅黑" panose="020B0503020204020204" pitchFamily="34" charset="-122"/>
                          <a:ea typeface="微软雅黑" panose="020B0503020204020204" pitchFamily="34" charset="-122"/>
                          <a:cs typeface="微软雅黑" panose="020B0503020204020204" pitchFamily="34" charset="-122"/>
                        </a:rPr>
                        <a:t>）的优化方法，通过关键词布局、外链建设、技术审核提升自然排名</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针对生成式</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引擎（如</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DeepSeek</a:t>
                      </a:r>
                      <a:r>
                        <a:rPr lang="zh-CN" sz="1200">
                          <a:latin typeface="微软雅黑" panose="020B0503020204020204" pitchFamily="34" charset="-122"/>
                          <a:ea typeface="微软雅黑" panose="020B0503020204020204" pitchFamily="34" charset="-122"/>
                          <a:cs typeface="微软雅黑" panose="020B0503020204020204" pitchFamily="34" charset="-122"/>
                        </a:rPr>
                        <a:t>、豆包、</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ChatGPT</a:t>
                      </a:r>
                      <a:r>
                        <a:rPr lang="zh-CN" sz="1200">
                          <a:latin typeface="微软雅黑" panose="020B0503020204020204" pitchFamily="34" charset="-122"/>
                          <a:ea typeface="微软雅黑" panose="020B0503020204020204" pitchFamily="34" charset="-122"/>
                          <a:cs typeface="微软雅黑" panose="020B0503020204020204" pitchFamily="34" charset="-122"/>
                        </a:rPr>
                        <a:t>）的优化方法，通过结构化深度内容争取被模型引用</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优化对象从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链接排名</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答案渗透</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r h="862330">
                <a:tc>
                  <a:txBody>
                    <a:bodyPr/>
                    <a:p>
                      <a:pPr marL="0" indent="0" algn="ctr">
                        <a:lnSpc>
                          <a:spcPct val="120000"/>
                        </a:lnSpc>
                        <a:spcBef>
                          <a:spcPts val="600"/>
                        </a:spcBef>
                        <a:spcAft>
                          <a:spcPts val="600"/>
                        </a:spcAft>
                      </a:pPr>
                      <a:r>
                        <a:rPr lang="zh-CN" sz="1200" b="1">
                          <a:solidFill>
                            <a:srgbClr val="FF0000"/>
                          </a:solidFill>
                          <a:latin typeface="微软雅黑" panose="020B0503020204020204" pitchFamily="34" charset="-122"/>
                          <a:ea typeface="微软雅黑" panose="020B0503020204020204" pitchFamily="34" charset="-122"/>
                        </a:rPr>
                        <a:t>客户搜索习惯</a:t>
                      </a:r>
                      <a:endParaRPr lang="zh-CN" sz="1200" b="1">
                        <a:solidFill>
                          <a:srgbClr val="FF0000"/>
                        </a:solidFill>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短尾关键词（</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3-5 </a:t>
                      </a:r>
                      <a:r>
                        <a:rPr lang="zh-CN" sz="1200">
                          <a:latin typeface="微软雅黑" panose="020B0503020204020204" pitchFamily="34" charset="-122"/>
                          <a:ea typeface="微软雅黑" panose="020B0503020204020204" pitchFamily="34" charset="-122"/>
                          <a:cs typeface="微软雅黑" panose="020B0503020204020204" pitchFamily="34" charset="-122"/>
                        </a:rPr>
                        <a:t>字）搜索，如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会议记录软件</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对话式长查询（</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20 + </a:t>
                      </a:r>
                      <a:r>
                        <a:rPr lang="zh-CN" sz="1200">
                          <a:latin typeface="微软雅黑" panose="020B0503020204020204" pitchFamily="34" charset="-122"/>
                          <a:ea typeface="微软雅黑" panose="020B0503020204020204" pitchFamily="34" charset="-122"/>
                          <a:cs typeface="微软雅黑" panose="020B0503020204020204" pitchFamily="34" charset="-122"/>
                        </a:rPr>
                        <a:t>词，多轮追问），如</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列出最好的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10 </a:t>
                      </a:r>
                      <a:r>
                        <a:rPr lang="zh-CN" sz="1200">
                          <a:latin typeface="微软雅黑" panose="020B0503020204020204" pitchFamily="34" charset="-122"/>
                          <a:ea typeface="微软雅黑" panose="020B0503020204020204" pitchFamily="34" charset="-122"/>
                          <a:cs typeface="微软雅黑" panose="020B0503020204020204" pitchFamily="34" charset="-122"/>
                        </a:rPr>
                        <a:t>款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会议记录工具并比较价格和优缺点</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猜词游戏</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深度读心</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r h="537210">
                <a:tc>
                  <a:txBody>
                    <a:bodyPr/>
                    <a:p>
                      <a:pPr marL="0" indent="0" algn="ctr">
                        <a:lnSpc>
                          <a:spcPct val="120000"/>
                        </a:lnSpc>
                        <a:spcBef>
                          <a:spcPts val="600"/>
                        </a:spcBef>
                        <a:spcAft>
                          <a:spcPts val="600"/>
                        </a:spcAft>
                      </a:pPr>
                      <a:r>
                        <a:rPr lang="zh-CN" sz="1200" b="1">
                          <a:solidFill>
                            <a:srgbClr val="FF0000"/>
                          </a:solidFill>
                          <a:latin typeface="微软雅黑" panose="020B0503020204020204" pitchFamily="34" charset="-122"/>
                          <a:ea typeface="微软雅黑" panose="020B0503020204020204" pitchFamily="34" charset="-122"/>
                        </a:rPr>
                        <a:t>展现样式</a:t>
                      </a:r>
                      <a:endParaRPr lang="zh-CN" sz="1200" b="1">
                        <a:solidFill>
                          <a:srgbClr val="FF0000"/>
                        </a:solidFill>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蓝色链接列表，用户点击进入获取信息</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en-US" altLang="zh-CN" sz="1200">
                          <a:latin typeface="微软雅黑" panose="020B0503020204020204" pitchFamily="34" charset="-122"/>
                          <a:ea typeface="微软雅黑" panose="020B0503020204020204" pitchFamily="34" charset="-122"/>
                          <a:cs typeface="微软雅黑" panose="020B0503020204020204" pitchFamily="34" charset="-122"/>
                        </a:rPr>
                        <a:t>LLM </a:t>
                      </a:r>
                      <a:r>
                        <a:rPr lang="zh-CN" sz="1200">
                          <a:latin typeface="微软雅黑" panose="020B0503020204020204" pitchFamily="34" charset="-122"/>
                          <a:ea typeface="微软雅黑" panose="020B0503020204020204" pitchFamily="34" charset="-122"/>
                          <a:cs typeface="微软雅黑" panose="020B0503020204020204" pitchFamily="34" charset="-122"/>
                        </a:rPr>
                        <a:t>整合多方答案，一次性输出，用户往往无需跳转</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目录索引</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即时交付</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en-US" altLang="zh-CN" sz="1200">
                        <a:latin typeface="微软雅黑" panose="020B0503020204020204" pitchFamily="34" charset="-122"/>
                        <a:ea typeface="微软雅黑" panose="020B0503020204020204" pitchFamily="34" charset="-122"/>
                        <a:cs typeface="微软雅黑" panose="020B0503020204020204" pitchFamily="34" charset="-122"/>
                        <a:hlinkClick r:id="rId2"/>
                      </a:endParaRPr>
                    </a:p>
                  </a:txBody>
                  <a:tcPr marL="76200" marR="76200" marT="38100" marB="19050" anchor="ctr" anchorCtr="0"/>
                </a:tc>
              </a:tr>
              <a:tr h="699770">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rPr>
                        <a:t>核心目标</a:t>
                      </a:r>
                      <a:endParaRPr lang="zh-CN" sz="1200">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rPr>
                        <a:t>抢占高流量关键词首页，获取广泛曝光和点击量</a:t>
                      </a:r>
                      <a:endParaRPr lang="zh-CN" sz="1200">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争取被</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引擎直接引用为答案，捕获长尾高意图流量并提高转化率</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流量获取</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认知塑造</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r h="537845">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更新</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响应周期</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en-US" altLang="zh-CN" sz="1200">
                          <a:latin typeface="微软雅黑" panose="020B0503020204020204" pitchFamily="34" charset="-122"/>
                          <a:ea typeface="微软雅黑" panose="020B0503020204020204" pitchFamily="34" charset="-122"/>
                          <a:cs typeface="微软雅黑" panose="020B0503020204020204" pitchFamily="34" charset="-122"/>
                        </a:rPr>
                        <a:t>7-14 </a:t>
                      </a:r>
                      <a:r>
                        <a:rPr lang="zh-CN" sz="1200">
                          <a:latin typeface="微软雅黑" panose="020B0503020204020204" pitchFamily="34" charset="-122"/>
                          <a:ea typeface="微软雅黑" panose="020B0503020204020204" pitchFamily="34" charset="-122"/>
                          <a:cs typeface="微软雅黑" panose="020B0503020204020204" pitchFamily="34" charset="-122"/>
                        </a:rPr>
                        <a:t>天算法更新周期</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实时语义模型训练，内容更新后可立即影响</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引用</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定期更新</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实时响应</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r h="700405">
                <a:tc>
                  <a:txBody>
                    <a:bodyPr/>
                    <a:p>
                      <a:pPr marL="0" indent="0" algn="ctr">
                        <a:lnSpc>
                          <a:spcPct val="120000"/>
                        </a:lnSpc>
                        <a:spcBef>
                          <a:spcPts val="600"/>
                        </a:spcBef>
                        <a:spcAft>
                          <a:spcPts val="600"/>
                        </a:spcAft>
                      </a:pPr>
                      <a:r>
                        <a:rPr lang="zh-CN" sz="1200" b="1">
                          <a:solidFill>
                            <a:srgbClr val="FF0000"/>
                          </a:solidFill>
                          <a:latin typeface="微软雅黑" panose="020B0503020204020204" pitchFamily="34" charset="-122"/>
                          <a:ea typeface="微软雅黑" panose="020B0503020204020204" pitchFamily="34" charset="-122"/>
                        </a:rPr>
                        <a:t>适用场景</a:t>
                      </a:r>
                      <a:endParaRPr lang="zh-CN" sz="1200" b="1">
                        <a:solidFill>
                          <a:srgbClr val="FF0000"/>
                        </a:solidFill>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rPr>
                        <a:t>信息检索类搜索、电商产品页优化、需要用户跳转完成的转化路径</a:t>
                      </a:r>
                      <a:endParaRPr lang="zh-CN" sz="1200">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对话式搜索、</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助手、智能推荐系统、知识型问答场景</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信息检索</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知识服务</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r h="537845">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rPr>
                        <a:t>主要应用平台</a:t>
                      </a:r>
                      <a:endParaRPr lang="zh-CN" sz="1200">
                        <a:latin typeface="微软雅黑" panose="020B0503020204020204" pitchFamily="34" charset="-122"/>
                        <a:ea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en-US" altLang="zh-CN" sz="1200">
                          <a:latin typeface="微软雅黑" panose="020B0503020204020204" pitchFamily="34" charset="-122"/>
                          <a:ea typeface="微软雅黑" panose="020B0503020204020204" pitchFamily="34" charset="-122"/>
                          <a:cs typeface="微软雅黑" panose="020B0503020204020204" pitchFamily="34" charset="-122"/>
                        </a:rPr>
                        <a:t>Google</a:t>
                      </a:r>
                      <a:r>
                        <a:rPr lang="zh-CN" sz="12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Bing</a:t>
                      </a:r>
                      <a:r>
                        <a:rPr lang="zh-CN" sz="1200">
                          <a:latin typeface="微软雅黑" panose="020B0503020204020204" pitchFamily="34" charset="-122"/>
                          <a:ea typeface="微软雅黑" panose="020B0503020204020204" pitchFamily="34" charset="-122"/>
                          <a:cs typeface="微软雅黑" panose="020B0503020204020204" pitchFamily="34" charset="-122"/>
                        </a:rPr>
                        <a:t>、百度等传统搜索引擎</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l">
                        <a:lnSpc>
                          <a:spcPct val="120000"/>
                        </a:lnSpc>
                        <a:spcBef>
                          <a:spcPts val="600"/>
                        </a:spcBef>
                        <a:spcAft>
                          <a:spcPts val="600"/>
                        </a:spcAft>
                      </a:pPr>
                      <a:r>
                        <a:rPr lang="en-US" altLang="zh-CN" sz="1200">
                          <a:latin typeface="微软雅黑" panose="020B0503020204020204" pitchFamily="34" charset="-122"/>
                          <a:ea typeface="微软雅黑" panose="020B0503020204020204" pitchFamily="34" charset="-122"/>
                          <a:cs typeface="微软雅黑" panose="020B0503020204020204" pitchFamily="34" charset="-122"/>
                        </a:rPr>
                        <a:t>DeepSeek</a:t>
                      </a:r>
                      <a:r>
                        <a:rPr lang="zh-CN" sz="1200">
                          <a:latin typeface="微软雅黑" panose="020B0503020204020204" pitchFamily="34" charset="-122"/>
                          <a:ea typeface="微软雅黑" panose="020B0503020204020204" pitchFamily="34" charset="-122"/>
                          <a:cs typeface="微软雅黑" panose="020B0503020204020204" pitchFamily="34" charset="-122"/>
                        </a:rPr>
                        <a:t>、豆包、元宝、</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ChatGPT </a:t>
                      </a:r>
                      <a:r>
                        <a:rPr lang="zh-CN" sz="1200">
                          <a:latin typeface="微软雅黑" panose="020B0503020204020204" pitchFamily="34" charset="-122"/>
                          <a:ea typeface="微软雅黑" panose="020B0503020204020204" pitchFamily="34" charset="-122"/>
                          <a:cs typeface="微软雅黑" panose="020B0503020204020204" pitchFamily="34" charset="-122"/>
                        </a:rPr>
                        <a:t>等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对话平台</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c>
                  <a:txBody>
                    <a:bodyPr/>
                    <a:p>
                      <a:pPr marL="0" indent="0" algn="ctr">
                        <a:lnSpc>
                          <a:spcPct val="120000"/>
                        </a:lnSpc>
                        <a:spcBef>
                          <a:spcPts val="600"/>
                        </a:spcBef>
                        <a:spcAft>
                          <a:spcPts val="600"/>
                        </a:spcAft>
                      </a:pPr>
                      <a:r>
                        <a:rPr lang="zh-CN" sz="1200">
                          <a:latin typeface="微软雅黑" panose="020B0503020204020204" pitchFamily="34" charset="-122"/>
                          <a:ea typeface="微软雅黑" panose="020B0503020204020204" pitchFamily="34" charset="-122"/>
                          <a:cs typeface="微软雅黑" panose="020B0503020204020204" pitchFamily="34" charset="-122"/>
                        </a:rPr>
                        <a:t>从</a:t>
                      </a:r>
                      <a:r>
                        <a:rPr lang="zh-CN" altLang="en-US" sz="1200">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传统搜索</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 </a:t>
                      </a:r>
                      <a:r>
                        <a:rPr lang="zh-CN" sz="1200">
                          <a:latin typeface="微软雅黑" panose="020B0503020204020204" pitchFamily="34" charset="-122"/>
                          <a:ea typeface="微软雅黑" panose="020B0503020204020204" pitchFamily="34" charset="-122"/>
                          <a:cs typeface="微软雅黑" panose="020B0503020204020204" pitchFamily="34" charset="-122"/>
                        </a:rPr>
                        <a:t>到 </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"AI </a:t>
                      </a:r>
                      <a:r>
                        <a:rPr lang="zh-CN" sz="1200">
                          <a:latin typeface="微软雅黑" panose="020B0503020204020204" pitchFamily="34" charset="-122"/>
                          <a:ea typeface="微软雅黑" panose="020B0503020204020204" pitchFamily="34" charset="-122"/>
                          <a:cs typeface="微软雅黑" panose="020B0503020204020204" pitchFamily="34" charset="-122"/>
                        </a:rPr>
                        <a:t>生态</a:t>
                      </a:r>
                      <a:r>
                        <a:rPr lang="en-US" altLang="zh-CN" sz="1200">
                          <a:latin typeface="微软雅黑" panose="020B0503020204020204" pitchFamily="34" charset="-122"/>
                          <a:ea typeface="微软雅黑" panose="020B0503020204020204" pitchFamily="34" charset="-122"/>
                          <a:cs typeface="微软雅黑" panose="020B0503020204020204" pitchFamily="34" charset="-122"/>
                        </a:rPr>
                        <a:t>"</a:t>
                      </a:r>
                      <a:r>
                        <a:rPr lang="zh-CN" sz="1200">
                          <a:latin typeface="微软雅黑" panose="020B0503020204020204" pitchFamily="34" charset="-122"/>
                          <a:ea typeface="微软雅黑" panose="020B0503020204020204" pitchFamily="34" charset="-122"/>
                          <a:cs typeface="微软雅黑" panose="020B0503020204020204" pitchFamily="34" charset="-122"/>
                        </a:rPr>
                        <a:t>的转变</a:t>
                      </a:r>
                      <a:endParaRPr lang="zh-CN" sz="1200">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38100" marB="19050" anchor="ctr" anchorCtr="0"/>
                </a:tc>
              </a:tr>
            </a:tbl>
          </a:graphicData>
        </a:graphic>
      </p:graphicFrame>
      <p:pic>
        <p:nvPicPr>
          <p:cNvPr id="9" name="图片 8"/>
          <p:cNvPicPr>
            <a:picLocks noChangeAspect="1"/>
          </p:cNvPicPr>
          <p:nvPr/>
        </p:nvPicPr>
        <p:blipFill>
          <a:blip r:embed="rId3"/>
          <a:stretch>
            <a:fillRect/>
          </a:stretch>
        </p:blipFill>
        <p:spPr>
          <a:xfrm>
            <a:off x="11029950" y="439420"/>
            <a:ext cx="763270" cy="695960"/>
          </a:xfrm>
          <a:prstGeom prst="rect">
            <a:avLst/>
          </a:prstGeom>
        </p:spPr>
      </p:pic>
    </p:spTree>
  </p:cSld>
  <p:clrMapOvr>
    <a:masterClrMapping/>
  </p:clrMapOvr>
  <p:transition>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p:txBody>
          <a:bodyPr/>
          <a:lstStyle/>
          <a:p>
            <a:r>
              <a:rPr lang="zh-CN" altLang="en-US"/>
              <a:t>核心差异对比</a:t>
            </a:r>
            <a:endParaRPr lang="zh-CN" altLang="en-US"/>
          </a:p>
        </p:txBody>
      </p:sp>
      <p:sp>
        <p:nvSpPr>
          <p:cNvPr id="8" name="矩形 7"/>
          <p:cNvSpPr/>
          <p:nvPr userDrawn="1">
            <p:custDataLst>
              <p:tags r:id="rId2"/>
            </p:custDataLst>
          </p:nvPr>
        </p:nvSpPr>
        <p:spPr>
          <a:xfrm>
            <a:off x="0" y="3056255"/>
            <a:ext cx="12192000" cy="3810000"/>
          </a:xfrm>
          <a:prstGeom prst="rect">
            <a:avLst/>
          </a:prstGeom>
          <a:solidFill>
            <a:schemeClr val="accen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lt1"/>
              </a:solidFill>
              <a:latin typeface="微软雅黑" panose="020B0503020204020204" pitchFamily="34" charset="-122"/>
              <a:ea typeface="微软雅黑" panose="020B0503020204020204" pitchFamily="34" charset="-122"/>
              <a:sym typeface="+mn-ea"/>
            </a:endParaRPr>
          </a:p>
        </p:txBody>
      </p:sp>
      <p:sp useBgFill="1">
        <p:nvSpPr>
          <p:cNvPr id="5" name="矩形 4"/>
          <p:cNvSpPr/>
          <p:nvPr>
            <p:custDataLst>
              <p:tags r:id="rId3"/>
            </p:custDataLst>
          </p:nvPr>
        </p:nvSpPr>
        <p:spPr>
          <a:xfrm>
            <a:off x="701040" y="1943100"/>
            <a:ext cx="10800715" cy="3823970"/>
          </a:xfrm>
          <a:prstGeom prst="rect">
            <a:avLst/>
          </a:prstGeom>
          <a:ln>
            <a:noFill/>
          </a:ln>
          <a:effectLst>
            <a:outerShdw blurRad="127000" dist="38100" dir="5400000" algn="t" rotWithShape="0">
              <a:schemeClr val="dk1">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360000" rIns="360000" numCol="1" spcCol="0" rtlCol="0" fromWordArt="0" anchor="ctr" anchorCtr="0" forceAA="0" compatLnSpc="1">
            <a:noAutofit/>
          </a:bodyPr>
          <a:lstStyle/>
          <a:p>
            <a:pPr algn="just">
              <a:lnSpc>
                <a:spcPct val="130000"/>
              </a:lnSpc>
            </a:pPr>
            <a:endParaRPr lang="zh-CN" altLang="en-US" spc="150" dirty="0">
              <a:ln w="3175">
                <a:noFill/>
                <a:prstDash val="dash"/>
              </a:ln>
              <a:solidFill>
                <a:srgbClr val="262626"/>
              </a:solidFill>
              <a:uFillTx/>
              <a:latin typeface="+mn-ea"/>
              <a:ea typeface="微软雅黑" panose="020B0503020204020204" pitchFamily="34" charset="-122"/>
              <a:cs typeface="微软雅黑" panose="020B0503020204020204" pitchFamily="34" charset="-122"/>
              <a:sym typeface="+mn-ea"/>
            </a:endParaRPr>
          </a:p>
        </p:txBody>
      </p:sp>
      <p:sp>
        <p:nvSpPr>
          <p:cNvPr id="6" name="文本框 5"/>
          <p:cNvSpPr txBox="1"/>
          <p:nvPr>
            <p:custDataLst>
              <p:tags r:id="rId4"/>
            </p:custDataLst>
          </p:nvPr>
        </p:nvSpPr>
        <p:spPr>
          <a:xfrm>
            <a:off x="1143635" y="2055495"/>
            <a:ext cx="9916160" cy="3355340"/>
          </a:xfrm>
          <a:prstGeom prst="rect">
            <a:avLst/>
          </a:prstGeom>
          <a:noFill/>
        </p:spPr>
        <p:txBody>
          <a:bodyPr wrap="square" lIns="0" tIns="0" rIns="0" bIns="0" rtlCol="0" anchor="ctr" anchorCtr="0">
            <a:normAutofit fontScale="90000"/>
          </a:bodyPr>
          <a:lstStyle/>
          <a:p>
            <a:pPr marL="457200" lvl="1" indent="0" fontAlgn="auto">
              <a:lnSpc>
                <a:spcPct val="150000"/>
              </a:lnSpc>
            </a:pPr>
            <a:r>
              <a:rPr lang="zh-CN" altLang="en-US" sz="1600" b="1" kern="0" dirty="0">
                <a:ln>
                  <a:noFill/>
                  <a:prstDash val="sysDot"/>
                </a:ln>
                <a:solidFill>
                  <a:schemeClr val="tx1">
                    <a:lumMod val="85000"/>
                    <a:lumOff val="15000"/>
                  </a:schemeClr>
                </a:solidFill>
                <a:latin typeface="+mn-ea"/>
                <a:sym typeface="+mn-ea"/>
              </a:rPr>
              <a:t>客户搜索习惯差异</a:t>
            </a:r>
            <a:endParaRPr lang="zh-CN" altLang="en-US" sz="1600" b="1" kern="0" dirty="0">
              <a:ln>
                <a:noFill/>
                <a:prstDash val="sysDot"/>
              </a:ln>
              <a:solidFill>
                <a:schemeClr val="tx1">
                  <a:lumMod val="85000"/>
                  <a:lumOff val="15000"/>
                </a:schemeClr>
              </a:solidFill>
              <a:latin typeface="+mn-ea"/>
              <a:sym typeface="+mn-ea"/>
            </a:endParaRPr>
          </a:p>
          <a:p>
            <a:pPr marL="914400" lvl="2" indent="0" fontAlgn="auto">
              <a:lnSpc>
                <a:spcPct val="150000"/>
              </a:lnSpc>
            </a:pPr>
            <a:r>
              <a:rPr lang="zh-CN" altLang="en-US" sz="1600" kern="0" dirty="0">
                <a:ln>
                  <a:noFill/>
                  <a:prstDash val="sysDot"/>
                </a:ln>
                <a:solidFill>
                  <a:schemeClr val="tx1">
                    <a:lumMod val="85000"/>
                    <a:lumOff val="15000"/>
                  </a:schemeClr>
                </a:solidFill>
                <a:latin typeface="+mn-ea"/>
                <a:sym typeface="+mn-ea"/>
              </a:rPr>
              <a:t>SEO 主要服务于传统搜索引擎用户,他们习惯于输入简短关键词并浏览多个链接;而 GEO 服务于 AI 时代的用户,他们更倾向于使用自然语言提问并期望获得直接、全面的答案。</a:t>
            </a:r>
            <a:endParaRPr lang="zh-CN" altLang="en-US" sz="1600" kern="0" dirty="0">
              <a:ln>
                <a:noFill/>
                <a:prstDash val="sysDot"/>
              </a:ln>
              <a:solidFill>
                <a:schemeClr val="tx1">
                  <a:lumMod val="85000"/>
                  <a:lumOff val="15000"/>
                </a:schemeClr>
              </a:solidFill>
              <a:latin typeface="+mn-ea"/>
              <a:sym typeface="+mn-ea"/>
            </a:endParaRPr>
          </a:p>
          <a:p>
            <a:pPr marL="457200" lvl="1" indent="0" fontAlgn="auto">
              <a:lnSpc>
                <a:spcPct val="150000"/>
              </a:lnSpc>
            </a:pPr>
            <a:r>
              <a:rPr lang="zh-CN" altLang="en-US" sz="1600" b="1" kern="0" dirty="0">
                <a:ln>
                  <a:noFill/>
                  <a:prstDash val="sysDot"/>
                </a:ln>
                <a:solidFill>
                  <a:schemeClr val="tx1">
                    <a:lumMod val="85000"/>
                    <a:lumOff val="15000"/>
                  </a:schemeClr>
                </a:solidFill>
                <a:latin typeface="+mn-ea"/>
                <a:sym typeface="+mn-ea"/>
              </a:rPr>
              <a:t>展现样式差异</a:t>
            </a:r>
            <a:endParaRPr lang="zh-CN" altLang="en-US" sz="1600" b="1" kern="0" dirty="0">
              <a:ln>
                <a:noFill/>
                <a:prstDash val="sysDot"/>
              </a:ln>
              <a:solidFill>
                <a:schemeClr val="tx1">
                  <a:lumMod val="85000"/>
                  <a:lumOff val="15000"/>
                </a:schemeClr>
              </a:solidFill>
              <a:latin typeface="+mn-ea"/>
              <a:sym typeface="+mn-ea"/>
            </a:endParaRPr>
          </a:p>
          <a:p>
            <a:pPr marL="914400" lvl="2" indent="0" fontAlgn="auto">
              <a:lnSpc>
                <a:spcPct val="150000"/>
              </a:lnSpc>
            </a:pPr>
            <a:r>
              <a:rPr lang="zh-CN" altLang="en-US" sz="1600" kern="0" dirty="0">
                <a:ln>
                  <a:noFill/>
                  <a:prstDash val="sysDot"/>
                </a:ln>
                <a:solidFill>
                  <a:schemeClr val="tx1">
                    <a:lumMod val="85000"/>
                    <a:lumOff val="15000"/>
                  </a:schemeClr>
                </a:solidFill>
                <a:latin typeface="+mn-ea"/>
                <a:sym typeface="+mn-ea"/>
              </a:rPr>
              <a:t>SEO 结果以链接列表形式呈现,用户需点击链接获取信息;而 GEO 结果以自然语言回答形式直接展示在搜索结果中,实现 "零点击获取" 信息。</a:t>
            </a:r>
            <a:endParaRPr lang="zh-CN" altLang="en-US" sz="1600" kern="0" dirty="0">
              <a:ln>
                <a:noFill/>
                <a:prstDash val="sysDot"/>
              </a:ln>
              <a:solidFill>
                <a:schemeClr val="tx1">
                  <a:lumMod val="85000"/>
                  <a:lumOff val="15000"/>
                </a:schemeClr>
              </a:solidFill>
              <a:latin typeface="+mn-ea"/>
              <a:sym typeface="+mn-ea"/>
            </a:endParaRPr>
          </a:p>
          <a:p>
            <a:pPr marL="457200" lvl="1" indent="0" fontAlgn="auto">
              <a:lnSpc>
                <a:spcPct val="150000"/>
              </a:lnSpc>
            </a:pPr>
            <a:r>
              <a:rPr lang="zh-CN" altLang="en-US" sz="1600" b="1" kern="0" dirty="0">
                <a:ln>
                  <a:noFill/>
                  <a:prstDash val="sysDot"/>
                </a:ln>
                <a:solidFill>
                  <a:schemeClr val="tx1">
                    <a:lumMod val="85000"/>
                    <a:lumOff val="15000"/>
                  </a:schemeClr>
                </a:solidFill>
                <a:latin typeface="+mn-ea"/>
                <a:sym typeface="+mn-ea"/>
              </a:rPr>
              <a:t>核心目标差异</a:t>
            </a:r>
            <a:endParaRPr lang="zh-CN" altLang="en-US" sz="1600" b="1" kern="0" dirty="0">
              <a:ln>
                <a:noFill/>
                <a:prstDash val="sysDot"/>
              </a:ln>
              <a:solidFill>
                <a:schemeClr val="tx1">
                  <a:lumMod val="85000"/>
                  <a:lumOff val="15000"/>
                </a:schemeClr>
              </a:solidFill>
              <a:latin typeface="+mn-ea"/>
              <a:sym typeface="+mn-ea"/>
            </a:endParaRPr>
          </a:p>
          <a:p>
            <a:pPr marL="914400" lvl="2" indent="0" fontAlgn="auto">
              <a:lnSpc>
                <a:spcPct val="150000"/>
              </a:lnSpc>
            </a:pPr>
            <a:r>
              <a:rPr lang="zh-CN" altLang="en-US" sz="1600" kern="0" dirty="0">
                <a:ln>
                  <a:noFill/>
                  <a:prstDash val="sysDot"/>
                </a:ln>
                <a:solidFill>
                  <a:schemeClr val="tx1">
                    <a:lumMod val="85000"/>
                    <a:lumOff val="15000"/>
                  </a:schemeClr>
                </a:solidFill>
                <a:latin typeface="+mn-ea"/>
                <a:sym typeface="+mn-ea"/>
              </a:rPr>
              <a:t>SEO 的核心目标是提高网站在搜索结果中的排名,而 GEO 的核心目标是成为AI 的 "首选信源",直接影响用户决策。</a:t>
            </a:r>
            <a:endParaRPr lang="zh-CN" altLang="en-US" sz="1600" kern="0" dirty="0">
              <a:ln>
                <a:noFill/>
                <a:prstDash val="sysDot"/>
              </a:ln>
              <a:solidFill>
                <a:schemeClr val="tx1">
                  <a:lumMod val="85000"/>
                  <a:lumOff val="15000"/>
                </a:schemeClr>
              </a:solidFill>
              <a:latin typeface="+mn-ea"/>
              <a:sym typeface="+mn-ea"/>
            </a:endParaRPr>
          </a:p>
          <a:p>
            <a:pPr marL="0" lvl="0" indent="457200" fontAlgn="auto">
              <a:lnSpc>
                <a:spcPct val="150000"/>
              </a:lnSpc>
            </a:pPr>
            <a:r>
              <a:rPr lang="zh-CN" altLang="en-US" sz="1600" b="1" kern="0" dirty="0">
                <a:ln>
                  <a:noFill/>
                  <a:prstDash val="sysDot"/>
                </a:ln>
                <a:solidFill>
                  <a:schemeClr val="tx1">
                    <a:lumMod val="85000"/>
                    <a:lumOff val="15000"/>
                  </a:schemeClr>
                </a:solidFill>
                <a:latin typeface="+mn-ea"/>
                <a:sym typeface="+mn-ea"/>
              </a:rPr>
              <a:t>优化策略差异</a:t>
            </a:r>
            <a:endParaRPr lang="zh-CN" altLang="en-US" sz="1600" b="1" kern="0" dirty="0">
              <a:ln>
                <a:noFill/>
                <a:prstDash val="sysDot"/>
              </a:ln>
              <a:solidFill>
                <a:schemeClr val="tx1">
                  <a:lumMod val="85000"/>
                  <a:lumOff val="15000"/>
                </a:schemeClr>
              </a:solidFill>
              <a:latin typeface="+mn-ea"/>
              <a:sym typeface="+mn-ea"/>
            </a:endParaRPr>
          </a:p>
          <a:p>
            <a:pPr marL="457200" lvl="1" indent="0" fontAlgn="auto">
              <a:lnSpc>
                <a:spcPct val="150000"/>
              </a:lnSpc>
            </a:pPr>
            <a:r>
              <a:rPr lang="zh-CN" altLang="en-US" sz="1600" kern="0" dirty="0">
                <a:ln>
                  <a:noFill/>
                  <a:prstDash val="sysDot"/>
                </a:ln>
                <a:solidFill>
                  <a:schemeClr val="tx1">
                    <a:lumMod val="85000"/>
                    <a:lumOff val="15000"/>
                  </a:schemeClr>
                </a:solidFill>
                <a:latin typeface="+mn-ea"/>
                <a:sym typeface="+mn-ea"/>
              </a:rPr>
              <a:t>SEO 依赖关键词密度、外链建设和技术优化;而 GEO 更注重内容深度、语义理解和结构化数据。</a:t>
            </a:r>
            <a:endParaRPr lang="zh-CN" altLang="en-US" sz="1600" kern="0" dirty="0">
              <a:ln>
                <a:noFill/>
                <a:prstDash val="sysDot"/>
              </a:ln>
              <a:solidFill>
                <a:schemeClr val="tx1">
                  <a:lumMod val="85000"/>
                  <a:lumOff val="15000"/>
                </a:schemeClr>
              </a:solidFill>
              <a:latin typeface="+mn-ea"/>
              <a:sym typeface="+mn-ea"/>
            </a:endParaRPr>
          </a:p>
        </p:txBody>
      </p:sp>
      <p:sp>
        <p:nvSpPr>
          <p:cNvPr id="2" name="文本框 1"/>
          <p:cNvSpPr txBox="1"/>
          <p:nvPr/>
        </p:nvSpPr>
        <p:spPr>
          <a:xfrm>
            <a:off x="2210435" y="1299845"/>
            <a:ext cx="8106410" cy="460375"/>
          </a:xfrm>
          <a:prstGeom prst="rect">
            <a:avLst/>
          </a:prstGeom>
          <a:noFill/>
        </p:spPr>
        <p:txBody>
          <a:bodyPr wrap="square" rtlCol="0" anchor="t">
            <a:spAutoFit/>
          </a:bodyPr>
          <a:p>
            <a:pPr marL="0" lvl="0" indent="0" fontAlgn="auto">
              <a:lnSpc>
                <a:spcPct val="150000"/>
              </a:lnSpc>
            </a:pPr>
            <a:r>
              <a:rPr lang="zh-CN" altLang="en-US" sz="1600" b="1" kern="0" dirty="0">
                <a:ln>
                  <a:noFill/>
                  <a:prstDash val="sysDot"/>
                </a:ln>
                <a:solidFill>
                  <a:schemeClr val="tx1">
                    <a:lumMod val="85000"/>
                    <a:lumOff val="15000"/>
                  </a:schemeClr>
                </a:solidFill>
                <a:latin typeface="+mn-ea"/>
                <a:sym typeface="+mn-ea"/>
              </a:rPr>
              <a:t>GEO 与 SEO 作为两种不同的搜索优化策略,在客户搜索习惯和展现样式上存在本质差异</a:t>
            </a:r>
            <a:endParaRPr lang="zh-CN" altLang="en-US" sz="1600" b="1" kern="0" dirty="0">
              <a:ln>
                <a:noFill/>
                <a:prstDash val="sysDot"/>
              </a:ln>
              <a:solidFill>
                <a:schemeClr val="tx1">
                  <a:lumMod val="85000"/>
                  <a:lumOff val="15000"/>
                </a:schemeClr>
              </a:solidFill>
              <a:latin typeface="+mn-ea"/>
              <a:sym typeface="+mn-ea"/>
            </a:endParaRPr>
          </a:p>
        </p:txBody>
      </p:sp>
      <p:pic>
        <p:nvPicPr>
          <p:cNvPr id="9" name="图片 8"/>
          <p:cNvPicPr>
            <a:picLocks noChangeAspect="1"/>
          </p:cNvPicPr>
          <p:nvPr/>
        </p:nvPicPr>
        <p:blipFill>
          <a:blip r:embed="rId5"/>
          <a:stretch>
            <a:fillRect/>
          </a:stretch>
        </p:blipFill>
        <p:spPr>
          <a:xfrm>
            <a:off x="11029950" y="439420"/>
            <a:ext cx="763270" cy="695960"/>
          </a:xfrm>
          <a:prstGeom prst="rect">
            <a:avLst/>
          </a:prstGeom>
        </p:spPr>
      </p:pic>
    </p:spTree>
    <p:custDataLst>
      <p:tags r:id="rId6"/>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5401310" cy="645160"/>
          </a:xfrm>
          <a:prstGeom prst="rect">
            <a:avLst/>
          </a:prstGeom>
        </p:spPr>
        <p:txBody>
          <a:bodyPr wrap="square">
            <a:spAutoFit/>
          </a:bodyPr>
          <a:lstStyle/>
          <a:p>
            <a:pPr algn="l"/>
            <a:r>
              <a:rPr lang="en-US" sz="3600" dirty="0">
                <a:solidFill>
                  <a:schemeClr val="tx1">
                    <a:lumMod val="65000"/>
                    <a:lumOff val="35000"/>
                  </a:schemeClr>
                </a:solidFill>
                <a:sym typeface="+mn-ea"/>
              </a:rPr>
              <a:t>GEO</a:t>
            </a:r>
            <a:r>
              <a:rPr lang="zh-CN" altLang="en-US" sz="3600" dirty="0">
                <a:solidFill>
                  <a:schemeClr val="tx1">
                    <a:lumMod val="65000"/>
                    <a:lumOff val="35000"/>
                  </a:schemeClr>
                </a:solidFill>
                <a:sym typeface="+mn-ea"/>
              </a:rPr>
              <a:t>优化案例</a:t>
            </a:r>
            <a:endParaRPr lang="zh-CN" altLang="en-US" sz="3600" dirty="0">
              <a:solidFill>
                <a:schemeClr val="tx1">
                  <a:lumMod val="65000"/>
                  <a:lumOff val="35000"/>
                </a:schemeClr>
              </a:solidFill>
              <a:sym typeface="+mn-ea"/>
            </a:endParaRPr>
          </a:p>
        </p:txBody>
      </p:sp>
      <p:sp>
        <p:nvSpPr>
          <p:cNvPr id="6" name="矩形 5"/>
          <p:cNvSpPr/>
          <p:nvPr/>
        </p:nvSpPr>
        <p:spPr>
          <a:xfrm>
            <a:off x="9639103" y="3752270"/>
            <a:ext cx="2497455" cy="460375"/>
          </a:xfrm>
          <a:prstGeom prst="rect">
            <a:avLst/>
          </a:prstGeom>
        </p:spPr>
        <p:txBody>
          <a:bodyPr wrap="none">
            <a:spAutoFit/>
          </a:bodyPr>
          <a:lstStyle/>
          <a:p>
            <a:pPr algn="l"/>
            <a:r>
              <a:rPr lang="en-US" altLang="zh-CN" sz="2400" dirty="0">
                <a:solidFill>
                  <a:schemeClr val="tx1">
                    <a:lumMod val="50000"/>
                    <a:lumOff val="50000"/>
                  </a:schemeClr>
                </a:solidFill>
              </a:rPr>
              <a:t>GEO Case Study</a:t>
            </a:r>
            <a:endParaRPr lang="en-US" altLang="zh-CN"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5</a:t>
            </a:r>
            <a:endParaRPr lang="en-US" altLang="zh-CN" sz="2800" dirty="0">
              <a:solidFill>
                <a:schemeClr val="bg1"/>
              </a:solidFill>
              <a:latin typeface="+mj-ea"/>
              <a:ea typeface="+mj-ea"/>
            </a:endParaRPr>
          </a:p>
        </p:txBody>
      </p:sp>
      <p:pic>
        <p:nvPicPr>
          <p:cNvPr id="9" name="图片 8"/>
          <p:cNvPicPr>
            <a:picLocks noChangeAspect="1"/>
          </p:cNvPicPr>
          <p:nvPr/>
        </p:nvPicPr>
        <p:blipFill>
          <a:blip r:embed="rId1"/>
          <a:stretch>
            <a:fillRect/>
          </a:stretch>
        </p:blipFill>
        <p:spPr>
          <a:xfrm>
            <a:off x="10046335" y="336550"/>
            <a:ext cx="1886585" cy="664210"/>
          </a:xfrm>
          <a:prstGeom prst="rect">
            <a:avLst/>
          </a:prstGeom>
        </p:spPr>
      </p:pic>
      <p:pic>
        <p:nvPicPr>
          <p:cNvPr id="11" name="图片 10"/>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7"/>
          <p:cNvSpPr/>
          <p:nvPr/>
        </p:nvSpPr>
        <p:spPr>
          <a:xfrm>
            <a:off x="123825" y="647700"/>
            <a:ext cx="839788" cy="566682"/>
          </a:xfrm>
          <a:custGeom>
            <a:avLst/>
            <a:gdLst>
              <a:gd name="connsiteX0" fmla="*/ 0 w 6744072"/>
              <a:gd name="connsiteY0" fmla="*/ 0 h 6858000"/>
              <a:gd name="connsiteX1" fmla="*/ 6744072 w 6744072"/>
              <a:gd name="connsiteY1" fmla="*/ 0 h 6858000"/>
              <a:gd name="connsiteX2" fmla="*/ 6744072 w 6744072"/>
              <a:gd name="connsiteY2" fmla="*/ 6858000 h 6858000"/>
              <a:gd name="connsiteX3" fmla="*/ 0 w 6744072"/>
              <a:gd name="connsiteY3" fmla="*/ 6858000 h 6858000"/>
              <a:gd name="connsiteX4" fmla="*/ 0 w 6744072"/>
              <a:gd name="connsiteY4" fmla="*/ 0 h 6858000"/>
              <a:gd name="connsiteX0-1" fmla="*/ 0 w 6744072"/>
              <a:gd name="connsiteY0-2" fmla="*/ 0 h 6887497"/>
              <a:gd name="connsiteX1-3" fmla="*/ 6744072 w 6744072"/>
              <a:gd name="connsiteY1-4" fmla="*/ 0 h 6887497"/>
              <a:gd name="connsiteX2-5" fmla="*/ 3912381 w 6744072"/>
              <a:gd name="connsiteY2-6" fmla="*/ 6887497 h 6887497"/>
              <a:gd name="connsiteX3-7" fmla="*/ 0 w 6744072"/>
              <a:gd name="connsiteY3-8" fmla="*/ 6858000 h 6887497"/>
              <a:gd name="connsiteX4-9" fmla="*/ 0 w 6744072"/>
              <a:gd name="connsiteY4-10" fmla="*/ 0 h 6887497"/>
              <a:gd name="connsiteX0-11" fmla="*/ 0 w 6744072"/>
              <a:gd name="connsiteY0-12" fmla="*/ 0 h 6858004"/>
              <a:gd name="connsiteX1-13" fmla="*/ 6744072 w 6744072"/>
              <a:gd name="connsiteY1-14" fmla="*/ 0 h 6858004"/>
              <a:gd name="connsiteX2-15" fmla="*/ 5008770 w 6744072"/>
              <a:gd name="connsiteY2-16" fmla="*/ 6849073 h 6858004"/>
              <a:gd name="connsiteX3-17" fmla="*/ 0 w 6744072"/>
              <a:gd name="connsiteY3-18" fmla="*/ 6858000 h 6858004"/>
              <a:gd name="connsiteX4-19" fmla="*/ 0 w 6744072"/>
              <a:gd name="connsiteY4-20" fmla="*/ 0 h 68580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744072" h="6858004">
                <a:moveTo>
                  <a:pt x="0" y="0"/>
                </a:moveTo>
                <a:lnTo>
                  <a:pt x="6744072" y="0"/>
                </a:lnTo>
                <a:lnTo>
                  <a:pt x="5008770" y="6849073"/>
                </a:lnTo>
                <a:lnTo>
                  <a:pt x="0" y="6858000"/>
                </a:lnTo>
                <a:lnTo>
                  <a:pt x="0" y="0"/>
                </a:lnTo>
                <a:close/>
              </a:path>
            </a:pathLst>
          </a:custGeom>
          <a:solidFill>
            <a:srgbClr val="577DC6">
              <a:alpha val="4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solidFill>
                <a:schemeClr val="bg1"/>
              </a:solidFill>
              <a:latin typeface="+mj-ea"/>
              <a:ea typeface="+mj-ea"/>
            </a:endParaRPr>
          </a:p>
        </p:txBody>
      </p:sp>
      <p:sp>
        <p:nvSpPr>
          <p:cNvPr id="2" name="矩形 7"/>
          <p:cNvSpPr/>
          <p:nvPr/>
        </p:nvSpPr>
        <p:spPr>
          <a:xfrm>
            <a:off x="0" y="647700"/>
            <a:ext cx="839788" cy="566682"/>
          </a:xfrm>
          <a:custGeom>
            <a:avLst/>
            <a:gdLst>
              <a:gd name="connsiteX0" fmla="*/ 0 w 6744072"/>
              <a:gd name="connsiteY0" fmla="*/ 0 h 6858000"/>
              <a:gd name="connsiteX1" fmla="*/ 6744072 w 6744072"/>
              <a:gd name="connsiteY1" fmla="*/ 0 h 6858000"/>
              <a:gd name="connsiteX2" fmla="*/ 6744072 w 6744072"/>
              <a:gd name="connsiteY2" fmla="*/ 6858000 h 6858000"/>
              <a:gd name="connsiteX3" fmla="*/ 0 w 6744072"/>
              <a:gd name="connsiteY3" fmla="*/ 6858000 h 6858000"/>
              <a:gd name="connsiteX4" fmla="*/ 0 w 6744072"/>
              <a:gd name="connsiteY4" fmla="*/ 0 h 6858000"/>
              <a:gd name="connsiteX0-1" fmla="*/ 0 w 6744072"/>
              <a:gd name="connsiteY0-2" fmla="*/ 0 h 6887497"/>
              <a:gd name="connsiteX1-3" fmla="*/ 6744072 w 6744072"/>
              <a:gd name="connsiteY1-4" fmla="*/ 0 h 6887497"/>
              <a:gd name="connsiteX2-5" fmla="*/ 3912381 w 6744072"/>
              <a:gd name="connsiteY2-6" fmla="*/ 6887497 h 6887497"/>
              <a:gd name="connsiteX3-7" fmla="*/ 0 w 6744072"/>
              <a:gd name="connsiteY3-8" fmla="*/ 6858000 h 6887497"/>
              <a:gd name="connsiteX4-9" fmla="*/ 0 w 6744072"/>
              <a:gd name="connsiteY4-10" fmla="*/ 0 h 6887497"/>
              <a:gd name="connsiteX0-11" fmla="*/ 0 w 6744072"/>
              <a:gd name="connsiteY0-12" fmla="*/ 0 h 6858004"/>
              <a:gd name="connsiteX1-13" fmla="*/ 6744072 w 6744072"/>
              <a:gd name="connsiteY1-14" fmla="*/ 0 h 6858004"/>
              <a:gd name="connsiteX2-15" fmla="*/ 5008770 w 6744072"/>
              <a:gd name="connsiteY2-16" fmla="*/ 6849073 h 6858004"/>
              <a:gd name="connsiteX3-17" fmla="*/ 0 w 6744072"/>
              <a:gd name="connsiteY3-18" fmla="*/ 6858000 h 6858004"/>
              <a:gd name="connsiteX4-19" fmla="*/ 0 w 6744072"/>
              <a:gd name="connsiteY4-20" fmla="*/ 0 h 68580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744072" h="6858004">
                <a:moveTo>
                  <a:pt x="0" y="0"/>
                </a:moveTo>
                <a:lnTo>
                  <a:pt x="6744072" y="0"/>
                </a:lnTo>
                <a:lnTo>
                  <a:pt x="5008770" y="6849073"/>
                </a:lnTo>
                <a:lnTo>
                  <a:pt x="0" y="6858000"/>
                </a:lnTo>
                <a:lnTo>
                  <a:pt x="0" y="0"/>
                </a:lnTo>
                <a:close/>
              </a:path>
            </a:pathLst>
          </a:custGeom>
          <a:solidFill>
            <a:srgbClr val="577D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solidFill>
                <a:schemeClr val="bg1"/>
              </a:solidFill>
              <a:latin typeface="+mj-ea"/>
              <a:ea typeface="+mj-ea"/>
            </a:endParaRPr>
          </a:p>
        </p:txBody>
      </p:sp>
      <p:sp>
        <p:nvSpPr>
          <p:cNvPr id="5" name="文本框 4"/>
          <p:cNvSpPr txBox="1"/>
          <p:nvPr/>
        </p:nvSpPr>
        <p:spPr>
          <a:xfrm>
            <a:off x="1096010" y="373380"/>
            <a:ext cx="9298305" cy="82994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某净化工程企业</a:t>
            </a:r>
            <a:r>
              <a:rPr lang="en-US" altLang="zh-CN" sz="2400" b="1" dirty="0">
                <a:solidFill>
                  <a:srgbClr val="FF0000"/>
                </a:solidFill>
              </a:rPr>
              <a:t>-</a:t>
            </a:r>
            <a:r>
              <a:rPr lang="zh-CN" altLang="en-US" sz="2400" b="1" dirty="0">
                <a:solidFill>
                  <a:srgbClr val="FF0000"/>
                </a:solidFill>
              </a:rPr>
              <a:t>服务行业</a:t>
            </a:r>
            <a:r>
              <a:rPr lang="en-US" altLang="zh-CN" sz="2400" b="1" dirty="0">
                <a:solidFill>
                  <a:srgbClr val="FF0000"/>
                </a:solidFill>
              </a:rPr>
              <a:t>AI-GEO</a:t>
            </a:r>
            <a:r>
              <a:rPr lang="zh-CN" altLang="en-US" sz="2400" b="1" dirty="0">
                <a:solidFill>
                  <a:srgbClr val="FF0000"/>
                </a:solidFill>
              </a:rPr>
              <a:t>效果</a:t>
            </a:r>
            <a:endParaRPr lang="zh-CN" altLang="en-US" sz="2400" b="1" dirty="0">
              <a:solidFill>
                <a:srgbClr val="FF0000"/>
              </a:solidFill>
            </a:endParaRPr>
          </a:p>
          <a:p>
            <a:pPr algn="l"/>
            <a:r>
              <a:rPr lang="en-US" altLang="zh-CN" sz="2400" b="1" dirty="0">
                <a:solidFill>
                  <a:srgbClr val="FF0000"/>
                </a:solidFill>
              </a:rPr>
              <a:t>https://geo.pindajituan.com/#/dataReport?code=DUUS6O</a:t>
            </a:r>
            <a:endParaRPr lang="en-US" altLang="zh-CN" sz="2400" b="1" dirty="0">
              <a:solidFill>
                <a:srgbClr val="FF0000"/>
              </a:solidFill>
            </a:endParaRPr>
          </a:p>
        </p:txBody>
      </p:sp>
      <p:pic>
        <p:nvPicPr>
          <p:cNvPr id="6" name="图片 5" descr="微信图片_2025-07-03_132939_089"/>
          <p:cNvPicPr>
            <a:picLocks noChangeAspect="1"/>
          </p:cNvPicPr>
          <p:nvPr/>
        </p:nvPicPr>
        <p:blipFill>
          <a:blip r:embed="rId1"/>
          <a:stretch>
            <a:fillRect/>
          </a:stretch>
        </p:blipFill>
        <p:spPr>
          <a:xfrm>
            <a:off x="10776585" y="-7620"/>
            <a:ext cx="1389380" cy="1221740"/>
          </a:xfrm>
          <a:prstGeom prst="rect">
            <a:avLst/>
          </a:prstGeom>
        </p:spPr>
      </p:pic>
      <p:sp>
        <p:nvSpPr>
          <p:cNvPr id="9" name="矩形 8"/>
          <p:cNvSpPr/>
          <p:nvPr/>
        </p:nvSpPr>
        <p:spPr>
          <a:xfrm>
            <a:off x="1211580" y="1300480"/>
            <a:ext cx="9255125" cy="5313680"/>
          </a:xfrm>
          <a:prstGeom prst="rect">
            <a:avLst/>
          </a:prstGeom>
          <a:noFill/>
          <a:ln w="76200" cap="sq" cmpd="sng">
            <a:noFill/>
          </a:ln>
          <a:extLst>
            <a:ext uri="{909E8E84-426E-40DD-AFC4-6F175D3DCCD1}">
              <a14:hiddenFill xmlns:a14="http://schemas.microsoft.com/office/drawing/2010/main">
                <a:solidFill>
                  <a:srgbClr val="577DC6"/>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22" name="直接连接符 21"/>
          <p:cNvCxnSpPr/>
          <p:nvPr/>
        </p:nvCxnSpPr>
        <p:spPr>
          <a:xfrm>
            <a:off x="911860" y="1223010"/>
            <a:ext cx="10633710" cy="0"/>
          </a:xfrm>
          <a:prstGeom prst="line">
            <a:avLst/>
          </a:prstGeom>
        </p:spPr>
        <p:style>
          <a:lnRef idx="2">
            <a:schemeClr val="accent1"/>
          </a:lnRef>
          <a:fillRef idx="0">
            <a:srgbClr val="FFFFFF"/>
          </a:fillRef>
          <a:effectRef idx="0">
            <a:srgbClr val="FFFFFF"/>
          </a:effectRef>
          <a:fontRef idx="minor">
            <a:schemeClr val="tx1"/>
          </a:fontRef>
        </p:style>
      </p:cxnSp>
      <p:pic>
        <p:nvPicPr>
          <p:cNvPr id="12" name="图片 11"/>
          <p:cNvPicPr>
            <a:picLocks noChangeAspect="1"/>
          </p:cNvPicPr>
          <p:nvPr/>
        </p:nvPicPr>
        <p:blipFill>
          <a:blip r:embed="rId2"/>
          <a:stretch>
            <a:fillRect/>
          </a:stretch>
        </p:blipFill>
        <p:spPr>
          <a:xfrm>
            <a:off x="5493385" y="1459865"/>
            <a:ext cx="5998845" cy="1969135"/>
          </a:xfrm>
          <a:prstGeom prst="rect">
            <a:avLst/>
          </a:prstGeom>
        </p:spPr>
      </p:pic>
      <p:pic>
        <p:nvPicPr>
          <p:cNvPr id="13" name="图片 12"/>
          <p:cNvPicPr>
            <a:picLocks noChangeAspect="1"/>
          </p:cNvPicPr>
          <p:nvPr/>
        </p:nvPicPr>
        <p:blipFill>
          <a:blip r:embed="rId3"/>
          <a:stretch>
            <a:fillRect/>
          </a:stretch>
        </p:blipFill>
        <p:spPr>
          <a:xfrm>
            <a:off x="1707515" y="1386840"/>
            <a:ext cx="3838575" cy="3094355"/>
          </a:xfrm>
          <a:prstGeom prst="rect">
            <a:avLst/>
          </a:prstGeom>
        </p:spPr>
      </p:pic>
      <p:pic>
        <p:nvPicPr>
          <p:cNvPr id="14" name="图片 13"/>
          <p:cNvPicPr>
            <a:picLocks noChangeAspect="1"/>
          </p:cNvPicPr>
          <p:nvPr/>
        </p:nvPicPr>
        <p:blipFill>
          <a:blip r:embed="rId4"/>
          <a:stretch>
            <a:fillRect/>
          </a:stretch>
        </p:blipFill>
        <p:spPr>
          <a:xfrm>
            <a:off x="1581785" y="3770630"/>
            <a:ext cx="3841750" cy="3087370"/>
          </a:xfrm>
          <a:prstGeom prst="rect">
            <a:avLst/>
          </a:prstGeom>
        </p:spPr>
      </p:pic>
      <p:pic>
        <p:nvPicPr>
          <p:cNvPr id="15" name="图片 14"/>
          <p:cNvPicPr>
            <a:picLocks noChangeAspect="1"/>
          </p:cNvPicPr>
          <p:nvPr/>
        </p:nvPicPr>
        <p:blipFill>
          <a:blip r:embed="rId5"/>
          <a:stretch>
            <a:fillRect/>
          </a:stretch>
        </p:blipFill>
        <p:spPr>
          <a:xfrm>
            <a:off x="5546090" y="3539490"/>
            <a:ext cx="5999480" cy="2978785"/>
          </a:xfrm>
          <a:prstGeom prst="rect">
            <a:avLst/>
          </a:prstGeom>
        </p:spPr>
      </p:pic>
      <p:sp>
        <p:nvSpPr>
          <p:cNvPr id="17" name="文本框 16"/>
          <p:cNvSpPr txBox="1"/>
          <p:nvPr>
            <p:custDataLst>
              <p:tags r:id="rId6"/>
            </p:custDataLst>
          </p:nvPr>
        </p:nvSpPr>
        <p:spPr>
          <a:xfrm>
            <a:off x="111760" y="1552575"/>
            <a:ext cx="1687830" cy="5306060"/>
          </a:xfrm>
          <a:prstGeom prst="rect">
            <a:avLst/>
          </a:prstGeom>
          <a:noFill/>
          <a:ln w="28575">
            <a:solidFill>
              <a:srgbClr val="4266B3"/>
            </a:solidFill>
          </a:ln>
        </p:spPr>
        <p:txBody>
          <a:bodyPr wrap="square" rtlCol="0">
            <a:noAutofit/>
          </a:bodyPr>
          <a:lstStyle>
            <a:defPPr>
              <a:defRPr lang="zh-CN"/>
            </a:defPPr>
            <a:lvl1pPr>
              <a:lnSpc>
                <a:spcPct val="120000"/>
              </a:lnSpc>
              <a:defRPr sz="1500">
                <a:solidFill>
                  <a:schemeClr val="tx1">
                    <a:lumMod val="75000"/>
                    <a:lumOff val="25000"/>
                  </a:schemeClr>
                </a:solidFill>
              </a:defRPr>
            </a:lvl1pPr>
          </a:lstStyle>
          <a:p>
            <a:pPr marL="0" indent="0" algn="l">
              <a:lnSpc>
                <a:spcPct val="200000"/>
              </a:lnSpc>
              <a:buNone/>
            </a:pP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2025</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年</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11</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月开始合作</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GEO</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，目前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AI</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收录</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39093</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:7113</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核心词：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个</a:t>
            </a:r>
            <a:endPar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场景搜索关键词：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31848</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成交：</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200</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w</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pic>
        <p:nvPicPr>
          <p:cNvPr id="16" name="图片 15"/>
          <p:cNvPicPr>
            <a:picLocks noChangeAspect="1"/>
          </p:cNvPicPr>
          <p:nvPr/>
        </p:nvPicPr>
        <p:blipFill>
          <a:blip r:embed="rId2"/>
          <a:stretch>
            <a:fillRect/>
          </a:stretch>
        </p:blipFill>
        <p:spPr>
          <a:xfrm>
            <a:off x="6686550" y="1343025"/>
            <a:ext cx="4343400" cy="4716145"/>
          </a:xfrm>
          <a:prstGeom prst="rect">
            <a:avLst/>
          </a:prstGeom>
        </p:spPr>
      </p:pic>
      <p:sp>
        <p:nvSpPr>
          <p:cNvPr id="6" name="文本框 5"/>
          <p:cNvSpPr txBox="1"/>
          <p:nvPr/>
        </p:nvSpPr>
        <p:spPr>
          <a:xfrm>
            <a:off x="549910" y="290830"/>
            <a:ext cx="7477125" cy="521970"/>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800" b="1" dirty="0">
                <a:solidFill>
                  <a:srgbClr val="FF0000"/>
                </a:solidFill>
              </a:rPr>
              <a:t>净化工程</a:t>
            </a:r>
            <a:r>
              <a:rPr lang="en-US" altLang="zh-CN" sz="2800" b="1" dirty="0">
                <a:solidFill>
                  <a:srgbClr val="FF0000"/>
                </a:solidFill>
              </a:rPr>
              <a:t>-</a:t>
            </a:r>
            <a:r>
              <a:rPr lang="zh-CN" altLang="en-US" sz="2800" b="1" dirty="0">
                <a:solidFill>
                  <a:srgbClr val="FF0000"/>
                </a:solidFill>
              </a:rPr>
              <a:t>服务行业</a:t>
            </a:r>
            <a:r>
              <a:rPr lang="en-US" altLang="zh-CN" sz="2800" b="1" dirty="0">
                <a:solidFill>
                  <a:srgbClr val="FF0000"/>
                </a:solidFill>
              </a:rPr>
              <a:t>AI-GEO</a:t>
            </a:r>
            <a:r>
              <a:rPr lang="zh-CN" altLang="en-US" sz="2800" b="1" dirty="0">
                <a:solidFill>
                  <a:srgbClr val="FF0000"/>
                </a:solidFill>
              </a:rPr>
              <a:t>项目群反馈</a:t>
            </a:r>
            <a:endParaRPr lang="zh-CN" altLang="en-US" sz="2800" b="1" dirty="0">
              <a:solidFill>
                <a:srgbClr val="FF0000"/>
              </a:solidFill>
            </a:endParaRPr>
          </a:p>
        </p:txBody>
      </p:sp>
      <p:pic>
        <p:nvPicPr>
          <p:cNvPr id="7" name="图片 6"/>
          <p:cNvPicPr>
            <a:picLocks noChangeAspect="1"/>
          </p:cNvPicPr>
          <p:nvPr/>
        </p:nvPicPr>
        <p:blipFill>
          <a:blip r:embed="rId3"/>
          <a:stretch>
            <a:fillRect/>
          </a:stretch>
        </p:blipFill>
        <p:spPr>
          <a:xfrm>
            <a:off x="472440" y="1343025"/>
            <a:ext cx="5695315" cy="478409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7"/>
          <p:cNvSpPr/>
          <p:nvPr/>
        </p:nvSpPr>
        <p:spPr>
          <a:xfrm>
            <a:off x="123825" y="647700"/>
            <a:ext cx="839788" cy="566682"/>
          </a:xfrm>
          <a:custGeom>
            <a:avLst/>
            <a:gdLst>
              <a:gd name="connsiteX0" fmla="*/ 0 w 6744072"/>
              <a:gd name="connsiteY0" fmla="*/ 0 h 6858000"/>
              <a:gd name="connsiteX1" fmla="*/ 6744072 w 6744072"/>
              <a:gd name="connsiteY1" fmla="*/ 0 h 6858000"/>
              <a:gd name="connsiteX2" fmla="*/ 6744072 w 6744072"/>
              <a:gd name="connsiteY2" fmla="*/ 6858000 h 6858000"/>
              <a:gd name="connsiteX3" fmla="*/ 0 w 6744072"/>
              <a:gd name="connsiteY3" fmla="*/ 6858000 h 6858000"/>
              <a:gd name="connsiteX4" fmla="*/ 0 w 6744072"/>
              <a:gd name="connsiteY4" fmla="*/ 0 h 6858000"/>
              <a:gd name="connsiteX0-1" fmla="*/ 0 w 6744072"/>
              <a:gd name="connsiteY0-2" fmla="*/ 0 h 6887497"/>
              <a:gd name="connsiteX1-3" fmla="*/ 6744072 w 6744072"/>
              <a:gd name="connsiteY1-4" fmla="*/ 0 h 6887497"/>
              <a:gd name="connsiteX2-5" fmla="*/ 3912381 w 6744072"/>
              <a:gd name="connsiteY2-6" fmla="*/ 6887497 h 6887497"/>
              <a:gd name="connsiteX3-7" fmla="*/ 0 w 6744072"/>
              <a:gd name="connsiteY3-8" fmla="*/ 6858000 h 6887497"/>
              <a:gd name="connsiteX4-9" fmla="*/ 0 w 6744072"/>
              <a:gd name="connsiteY4-10" fmla="*/ 0 h 6887497"/>
              <a:gd name="connsiteX0-11" fmla="*/ 0 w 6744072"/>
              <a:gd name="connsiteY0-12" fmla="*/ 0 h 6858004"/>
              <a:gd name="connsiteX1-13" fmla="*/ 6744072 w 6744072"/>
              <a:gd name="connsiteY1-14" fmla="*/ 0 h 6858004"/>
              <a:gd name="connsiteX2-15" fmla="*/ 5008770 w 6744072"/>
              <a:gd name="connsiteY2-16" fmla="*/ 6849073 h 6858004"/>
              <a:gd name="connsiteX3-17" fmla="*/ 0 w 6744072"/>
              <a:gd name="connsiteY3-18" fmla="*/ 6858000 h 6858004"/>
              <a:gd name="connsiteX4-19" fmla="*/ 0 w 6744072"/>
              <a:gd name="connsiteY4-20" fmla="*/ 0 h 68580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744072" h="6858004">
                <a:moveTo>
                  <a:pt x="0" y="0"/>
                </a:moveTo>
                <a:lnTo>
                  <a:pt x="6744072" y="0"/>
                </a:lnTo>
                <a:lnTo>
                  <a:pt x="5008770" y="6849073"/>
                </a:lnTo>
                <a:lnTo>
                  <a:pt x="0" y="6858000"/>
                </a:lnTo>
                <a:lnTo>
                  <a:pt x="0" y="0"/>
                </a:lnTo>
                <a:close/>
              </a:path>
            </a:pathLst>
          </a:custGeom>
          <a:solidFill>
            <a:srgbClr val="577DC6">
              <a:alpha val="4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solidFill>
                <a:schemeClr val="bg1"/>
              </a:solidFill>
              <a:latin typeface="+mj-ea"/>
              <a:ea typeface="+mj-ea"/>
            </a:endParaRPr>
          </a:p>
        </p:txBody>
      </p:sp>
      <p:sp>
        <p:nvSpPr>
          <p:cNvPr id="2" name="矩形 7"/>
          <p:cNvSpPr/>
          <p:nvPr/>
        </p:nvSpPr>
        <p:spPr>
          <a:xfrm>
            <a:off x="0" y="647700"/>
            <a:ext cx="839788" cy="566682"/>
          </a:xfrm>
          <a:custGeom>
            <a:avLst/>
            <a:gdLst>
              <a:gd name="connsiteX0" fmla="*/ 0 w 6744072"/>
              <a:gd name="connsiteY0" fmla="*/ 0 h 6858000"/>
              <a:gd name="connsiteX1" fmla="*/ 6744072 w 6744072"/>
              <a:gd name="connsiteY1" fmla="*/ 0 h 6858000"/>
              <a:gd name="connsiteX2" fmla="*/ 6744072 w 6744072"/>
              <a:gd name="connsiteY2" fmla="*/ 6858000 h 6858000"/>
              <a:gd name="connsiteX3" fmla="*/ 0 w 6744072"/>
              <a:gd name="connsiteY3" fmla="*/ 6858000 h 6858000"/>
              <a:gd name="connsiteX4" fmla="*/ 0 w 6744072"/>
              <a:gd name="connsiteY4" fmla="*/ 0 h 6858000"/>
              <a:gd name="connsiteX0-1" fmla="*/ 0 w 6744072"/>
              <a:gd name="connsiteY0-2" fmla="*/ 0 h 6887497"/>
              <a:gd name="connsiteX1-3" fmla="*/ 6744072 w 6744072"/>
              <a:gd name="connsiteY1-4" fmla="*/ 0 h 6887497"/>
              <a:gd name="connsiteX2-5" fmla="*/ 3912381 w 6744072"/>
              <a:gd name="connsiteY2-6" fmla="*/ 6887497 h 6887497"/>
              <a:gd name="connsiteX3-7" fmla="*/ 0 w 6744072"/>
              <a:gd name="connsiteY3-8" fmla="*/ 6858000 h 6887497"/>
              <a:gd name="connsiteX4-9" fmla="*/ 0 w 6744072"/>
              <a:gd name="connsiteY4-10" fmla="*/ 0 h 6887497"/>
              <a:gd name="connsiteX0-11" fmla="*/ 0 w 6744072"/>
              <a:gd name="connsiteY0-12" fmla="*/ 0 h 6858004"/>
              <a:gd name="connsiteX1-13" fmla="*/ 6744072 w 6744072"/>
              <a:gd name="connsiteY1-14" fmla="*/ 0 h 6858004"/>
              <a:gd name="connsiteX2-15" fmla="*/ 5008770 w 6744072"/>
              <a:gd name="connsiteY2-16" fmla="*/ 6849073 h 6858004"/>
              <a:gd name="connsiteX3-17" fmla="*/ 0 w 6744072"/>
              <a:gd name="connsiteY3-18" fmla="*/ 6858000 h 6858004"/>
              <a:gd name="connsiteX4-19" fmla="*/ 0 w 6744072"/>
              <a:gd name="connsiteY4-20" fmla="*/ 0 h 685800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744072" h="6858004">
                <a:moveTo>
                  <a:pt x="0" y="0"/>
                </a:moveTo>
                <a:lnTo>
                  <a:pt x="6744072" y="0"/>
                </a:lnTo>
                <a:lnTo>
                  <a:pt x="5008770" y="6849073"/>
                </a:lnTo>
                <a:lnTo>
                  <a:pt x="0" y="6858000"/>
                </a:lnTo>
                <a:lnTo>
                  <a:pt x="0" y="0"/>
                </a:lnTo>
                <a:close/>
              </a:path>
            </a:pathLst>
          </a:custGeom>
          <a:solidFill>
            <a:srgbClr val="577DC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solidFill>
                <a:schemeClr val="bg1"/>
              </a:solidFill>
              <a:latin typeface="+mj-ea"/>
              <a:ea typeface="+mj-ea"/>
            </a:endParaRPr>
          </a:p>
        </p:txBody>
      </p:sp>
      <p:sp>
        <p:nvSpPr>
          <p:cNvPr id="5" name="文本框 4"/>
          <p:cNvSpPr txBox="1"/>
          <p:nvPr/>
        </p:nvSpPr>
        <p:spPr>
          <a:xfrm>
            <a:off x="1052830" y="229235"/>
            <a:ext cx="11370945" cy="82994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股票培训</a:t>
            </a:r>
            <a:r>
              <a:rPr lang="en-US" altLang="zh-CN" sz="2400" b="1" dirty="0">
                <a:solidFill>
                  <a:srgbClr val="FF0000"/>
                </a:solidFill>
              </a:rPr>
              <a:t>-</a:t>
            </a:r>
            <a:r>
              <a:rPr lang="zh-CN" altLang="en-US" sz="2400" b="1" dirty="0">
                <a:solidFill>
                  <a:srgbClr val="FF0000"/>
                </a:solidFill>
              </a:rPr>
              <a:t>金融行业</a:t>
            </a:r>
            <a:r>
              <a:rPr lang="en-US" altLang="zh-CN" sz="2400" b="1" dirty="0">
                <a:solidFill>
                  <a:srgbClr val="FF0000"/>
                </a:solidFill>
              </a:rPr>
              <a:t>AI-GEO</a:t>
            </a:r>
            <a:r>
              <a:rPr lang="zh-CN" altLang="en-US" sz="2400" b="1" dirty="0">
                <a:solidFill>
                  <a:srgbClr val="FF0000"/>
                </a:solidFill>
              </a:rPr>
              <a:t>效果</a:t>
            </a:r>
            <a:endParaRPr lang="zh-CN" altLang="en-US" sz="2400" b="1" dirty="0">
              <a:solidFill>
                <a:srgbClr val="FF0000"/>
              </a:solidFill>
            </a:endParaRPr>
          </a:p>
          <a:p>
            <a:pPr algn="l"/>
            <a:r>
              <a:rPr lang="en-US" altLang="zh-CN" sz="2400" b="1" dirty="0">
                <a:solidFill>
                  <a:srgbClr val="FF0000"/>
                </a:solidFill>
              </a:rPr>
              <a:t>https://geo.pindajituan.com/#/dataReport?code=y2KfIf</a:t>
            </a:r>
            <a:endParaRPr lang="en-US" altLang="zh-CN" sz="2400" b="1" dirty="0">
              <a:solidFill>
                <a:srgbClr val="FF0000"/>
              </a:solidFill>
            </a:endParaRPr>
          </a:p>
        </p:txBody>
      </p:sp>
      <p:pic>
        <p:nvPicPr>
          <p:cNvPr id="6" name="图片 5" descr="微信图片_2025-07-03_132939_089"/>
          <p:cNvPicPr>
            <a:picLocks noChangeAspect="1"/>
          </p:cNvPicPr>
          <p:nvPr/>
        </p:nvPicPr>
        <p:blipFill>
          <a:blip r:embed="rId1"/>
          <a:stretch>
            <a:fillRect/>
          </a:stretch>
        </p:blipFill>
        <p:spPr>
          <a:xfrm>
            <a:off x="10776585" y="-7620"/>
            <a:ext cx="1389380" cy="1221740"/>
          </a:xfrm>
          <a:prstGeom prst="rect">
            <a:avLst/>
          </a:prstGeom>
        </p:spPr>
      </p:pic>
      <p:sp>
        <p:nvSpPr>
          <p:cNvPr id="9" name="矩形 8"/>
          <p:cNvSpPr/>
          <p:nvPr/>
        </p:nvSpPr>
        <p:spPr>
          <a:xfrm>
            <a:off x="1211580" y="1300480"/>
            <a:ext cx="9255125" cy="5313680"/>
          </a:xfrm>
          <a:prstGeom prst="rect">
            <a:avLst/>
          </a:prstGeom>
          <a:noFill/>
          <a:ln w="76200" cap="sq" cmpd="sng">
            <a:noFill/>
          </a:ln>
          <a:extLst>
            <a:ext uri="{909E8E84-426E-40DD-AFC4-6F175D3DCCD1}">
              <a14:hiddenFill xmlns:a14="http://schemas.microsoft.com/office/drawing/2010/main">
                <a:solidFill>
                  <a:srgbClr val="577DC6"/>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22" name="直接连接符 21"/>
          <p:cNvCxnSpPr/>
          <p:nvPr/>
        </p:nvCxnSpPr>
        <p:spPr>
          <a:xfrm>
            <a:off x="911860" y="1223010"/>
            <a:ext cx="10633710" cy="0"/>
          </a:xfrm>
          <a:prstGeom prst="line">
            <a:avLst/>
          </a:prstGeom>
        </p:spPr>
        <p:style>
          <a:lnRef idx="2">
            <a:schemeClr val="accent1"/>
          </a:lnRef>
          <a:fillRef idx="0">
            <a:srgbClr val="FFFFFF"/>
          </a:fillRef>
          <a:effectRef idx="0">
            <a:srgbClr val="FFFFFF"/>
          </a:effectRef>
          <a:fontRef idx="minor">
            <a:schemeClr val="tx1"/>
          </a:fontRef>
        </p:style>
      </p:cxnSp>
      <p:sp>
        <p:nvSpPr>
          <p:cNvPr id="17" name="文本框 16"/>
          <p:cNvSpPr txBox="1"/>
          <p:nvPr>
            <p:custDataLst>
              <p:tags r:id="rId2"/>
            </p:custDataLst>
          </p:nvPr>
        </p:nvSpPr>
        <p:spPr>
          <a:xfrm>
            <a:off x="111760" y="1534160"/>
            <a:ext cx="1687830" cy="4984750"/>
          </a:xfrm>
          <a:prstGeom prst="rect">
            <a:avLst/>
          </a:prstGeom>
          <a:noFill/>
          <a:ln w="28575">
            <a:solidFill>
              <a:srgbClr val="4266B3"/>
            </a:solidFill>
          </a:ln>
        </p:spPr>
        <p:txBody>
          <a:bodyPr wrap="square" rtlCol="0">
            <a:noAutofit/>
          </a:bodyPr>
          <a:lstStyle>
            <a:defPPr>
              <a:defRPr lang="zh-CN"/>
            </a:defPPr>
            <a:lvl1pPr>
              <a:lnSpc>
                <a:spcPct val="120000"/>
              </a:lnSpc>
              <a:defRPr sz="1500">
                <a:solidFill>
                  <a:schemeClr val="tx1">
                    <a:lumMod val="75000"/>
                    <a:lumOff val="25000"/>
                  </a:schemeClr>
                </a:solidFill>
              </a:defRPr>
            </a:lvl1pPr>
          </a:lstStyle>
          <a:p>
            <a:pPr marL="0" indent="0" algn="l">
              <a:lnSpc>
                <a:spcPct val="200000"/>
              </a:lnSpc>
              <a:buNone/>
            </a:pP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2025</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年</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9</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月开始合作</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GEO</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，目前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AI</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收录</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95010</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:3762</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核心词：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19</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个</a:t>
            </a:r>
            <a:endPar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场景搜索关键词：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90984</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20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目前成交：</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7</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个</a:t>
            </a:r>
            <a:endPar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p:txBody>
      </p:sp>
      <p:pic>
        <p:nvPicPr>
          <p:cNvPr id="3" name="图片 2"/>
          <p:cNvPicPr>
            <a:picLocks noChangeAspect="1"/>
          </p:cNvPicPr>
          <p:nvPr/>
        </p:nvPicPr>
        <p:blipFill>
          <a:blip r:embed="rId3"/>
          <a:stretch>
            <a:fillRect/>
          </a:stretch>
        </p:blipFill>
        <p:spPr>
          <a:xfrm>
            <a:off x="5546090" y="1386840"/>
            <a:ext cx="6424295" cy="2244725"/>
          </a:xfrm>
          <a:prstGeom prst="rect">
            <a:avLst/>
          </a:prstGeom>
        </p:spPr>
      </p:pic>
      <p:pic>
        <p:nvPicPr>
          <p:cNvPr id="7" name="图片 6"/>
          <p:cNvPicPr>
            <a:picLocks noChangeAspect="1"/>
          </p:cNvPicPr>
          <p:nvPr/>
        </p:nvPicPr>
        <p:blipFill>
          <a:blip r:embed="rId4"/>
          <a:stretch>
            <a:fillRect/>
          </a:stretch>
        </p:blipFill>
        <p:spPr>
          <a:xfrm>
            <a:off x="5662295" y="3900170"/>
            <a:ext cx="6308090" cy="2713990"/>
          </a:xfrm>
          <a:prstGeom prst="rect">
            <a:avLst/>
          </a:prstGeom>
        </p:spPr>
      </p:pic>
      <p:pic>
        <p:nvPicPr>
          <p:cNvPr id="8" name="图片 7"/>
          <p:cNvPicPr>
            <a:picLocks noChangeAspect="1"/>
          </p:cNvPicPr>
          <p:nvPr/>
        </p:nvPicPr>
        <p:blipFill>
          <a:blip r:embed="rId5"/>
          <a:stretch>
            <a:fillRect/>
          </a:stretch>
        </p:blipFill>
        <p:spPr>
          <a:xfrm>
            <a:off x="1746885" y="1456055"/>
            <a:ext cx="3799205" cy="2708910"/>
          </a:xfrm>
          <a:prstGeom prst="rect">
            <a:avLst/>
          </a:prstGeom>
        </p:spPr>
      </p:pic>
      <p:pic>
        <p:nvPicPr>
          <p:cNvPr id="10" name="图片 9"/>
          <p:cNvPicPr>
            <a:picLocks noChangeAspect="1"/>
          </p:cNvPicPr>
          <p:nvPr/>
        </p:nvPicPr>
        <p:blipFill>
          <a:blip r:embed="rId6"/>
          <a:stretch>
            <a:fillRect/>
          </a:stretch>
        </p:blipFill>
        <p:spPr>
          <a:xfrm>
            <a:off x="1939290" y="3231515"/>
            <a:ext cx="3599180" cy="328739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6" name="文本框 5"/>
          <p:cNvSpPr txBox="1"/>
          <p:nvPr/>
        </p:nvSpPr>
        <p:spPr>
          <a:xfrm>
            <a:off x="575945" y="282575"/>
            <a:ext cx="5767070"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某金融客户</a:t>
            </a:r>
            <a:r>
              <a:rPr lang="en-US" altLang="zh-CN" sz="2400" b="1" dirty="0">
                <a:solidFill>
                  <a:srgbClr val="FF0000"/>
                </a:solidFill>
              </a:rPr>
              <a:t>-</a:t>
            </a:r>
            <a:r>
              <a:rPr lang="zh-CN" altLang="en-US" sz="2400" b="1" dirty="0">
                <a:solidFill>
                  <a:srgbClr val="FF0000"/>
                </a:solidFill>
              </a:rPr>
              <a:t>行业</a:t>
            </a:r>
            <a:r>
              <a:rPr lang="en-US" altLang="zh-CN" sz="2400" b="1" dirty="0">
                <a:solidFill>
                  <a:srgbClr val="FF0000"/>
                </a:solidFill>
              </a:rPr>
              <a:t>AI-GEO</a:t>
            </a:r>
            <a:r>
              <a:rPr lang="zh-CN" altLang="en-US" sz="2400" b="1" dirty="0">
                <a:solidFill>
                  <a:srgbClr val="FF0000"/>
                </a:solidFill>
              </a:rPr>
              <a:t>项目群反馈</a:t>
            </a:r>
            <a:endParaRPr lang="zh-CN" altLang="en-US" sz="2400" b="1" dirty="0">
              <a:solidFill>
                <a:srgbClr val="FF0000"/>
              </a:solidFill>
            </a:endParaRPr>
          </a:p>
        </p:txBody>
      </p:sp>
      <p:pic>
        <p:nvPicPr>
          <p:cNvPr id="2" name="图片 1" descr="aa9f36de8417a6c7806fac006c74c9f8"/>
          <p:cNvPicPr>
            <a:picLocks noChangeAspect="1"/>
          </p:cNvPicPr>
          <p:nvPr/>
        </p:nvPicPr>
        <p:blipFill>
          <a:blip r:embed="rId2"/>
          <a:stretch>
            <a:fillRect/>
          </a:stretch>
        </p:blipFill>
        <p:spPr>
          <a:xfrm>
            <a:off x="730885" y="1368425"/>
            <a:ext cx="2305685" cy="5065395"/>
          </a:xfrm>
          <a:prstGeom prst="rect">
            <a:avLst/>
          </a:prstGeom>
        </p:spPr>
      </p:pic>
      <p:pic>
        <p:nvPicPr>
          <p:cNvPr id="3" name="图片 2"/>
          <p:cNvPicPr/>
          <p:nvPr/>
        </p:nvPicPr>
        <p:blipFill>
          <a:blip r:embed="rId3"/>
          <a:stretch>
            <a:fillRect/>
          </a:stretch>
        </p:blipFill>
        <p:spPr>
          <a:xfrm>
            <a:off x="3201035" y="1472565"/>
            <a:ext cx="2226945" cy="3392170"/>
          </a:xfrm>
          <a:prstGeom prst="rect">
            <a:avLst/>
          </a:prstGeom>
        </p:spPr>
      </p:pic>
      <p:pic>
        <p:nvPicPr>
          <p:cNvPr id="4" name="图片 3"/>
          <p:cNvPicPr/>
          <p:nvPr/>
        </p:nvPicPr>
        <p:blipFill>
          <a:blip r:embed="rId4"/>
          <a:stretch>
            <a:fillRect/>
          </a:stretch>
        </p:blipFill>
        <p:spPr>
          <a:xfrm>
            <a:off x="5591810" y="1576705"/>
            <a:ext cx="2736850" cy="4648835"/>
          </a:xfrm>
          <a:prstGeom prst="rect">
            <a:avLst/>
          </a:prstGeom>
        </p:spPr>
      </p:pic>
      <p:pic>
        <p:nvPicPr>
          <p:cNvPr id="5" name="图片 4"/>
          <p:cNvPicPr/>
          <p:nvPr/>
        </p:nvPicPr>
        <p:blipFill>
          <a:blip r:embed="rId5"/>
          <a:stretch>
            <a:fillRect/>
          </a:stretch>
        </p:blipFill>
        <p:spPr>
          <a:xfrm>
            <a:off x="8600440" y="1642745"/>
            <a:ext cx="2878455" cy="4961255"/>
          </a:xfrm>
          <a:prstGeom prst="rect">
            <a:avLst/>
          </a:prstGeom>
        </p:spPr>
      </p:pic>
    </p:spTree>
  </p:cSld>
  <p:clrMapOvr>
    <a:masterClrMapping/>
  </p:clrMapOvr>
  <p:transition spd="med">
    <p:blinds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93470" y="315595"/>
            <a:ext cx="10080625" cy="829945"/>
          </a:xfrm>
          <a:prstGeom prst="rect">
            <a:avLst/>
          </a:prstGeom>
          <a:noFill/>
          <a:ln>
            <a:solidFill>
              <a:srgbClr val="B5262C"/>
            </a:solidFill>
          </a:ln>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产品</a:t>
            </a:r>
            <a:r>
              <a:rPr lang="en-US" altLang="zh-CN" sz="2400" b="1" dirty="0">
                <a:solidFill>
                  <a:srgbClr val="FF0000"/>
                </a:solidFill>
              </a:rPr>
              <a:t>-</a:t>
            </a:r>
            <a:r>
              <a:rPr lang="zh-CN" altLang="en-US" sz="2400" b="1" dirty="0">
                <a:solidFill>
                  <a:srgbClr val="FF0000"/>
                </a:solidFill>
              </a:rPr>
              <a:t>电子行业</a:t>
            </a:r>
            <a:r>
              <a:rPr lang="en-US" altLang="zh-CN" sz="2400" b="1" dirty="0">
                <a:solidFill>
                  <a:srgbClr val="FF0000"/>
                </a:solidFill>
              </a:rPr>
              <a:t>AI-GEO</a:t>
            </a:r>
            <a:r>
              <a:rPr lang="zh-CN" altLang="en-US" sz="2400" b="1" dirty="0">
                <a:solidFill>
                  <a:srgbClr val="FF0000"/>
                </a:solidFill>
              </a:rPr>
              <a:t>效果</a:t>
            </a:r>
            <a:endParaRPr lang="zh-CN" altLang="en-US" sz="2400" b="1" dirty="0">
              <a:solidFill>
                <a:srgbClr val="FF0000"/>
              </a:solidFill>
            </a:endParaRPr>
          </a:p>
          <a:p>
            <a:pPr algn="l"/>
            <a:r>
              <a:rPr lang="en-US" altLang="zh-CN" sz="2400" b="1" dirty="0">
                <a:solidFill>
                  <a:srgbClr val="FF0000"/>
                </a:solidFill>
              </a:rPr>
              <a:t>https://geo.pindajituan.com/#/dataReport?code=FavrDX</a:t>
            </a:r>
            <a:endParaRPr lang="en-US" altLang="zh-CN" sz="2400" b="1" dirty="0">
              <a:solidFill>
                <a:srgbClr val="FF0000"/>
              </a:solidFill>
            </a:endParaRPr>
          </a:p>
        </p:txBody>
      </p:sp>
      <p:pic>
        <p:nvPicPr>
          <p:cNvPr id="6" name="图片 5" descr="微信图片_2025-07-03_132939_089"/>
          <p:cNvPicPr>
            <a:picLocks noChangeAspect="1"/>
          </p:cNvPicPr>
          <p:nvPr/>
        </p:nvPicPr>
        <p:blipFill>
          <a:blip r:embed="rId1"/>
          <a:stretch>
            <a:fillRect/>
          </a:stretch>
        </p:blipFill>
        <p:spPr>
          <a:xfrm>
            <a:off x="10776585" y="-7620"/>
            <a:ext cx="1389380" cy="1221740"/>
          </a:xfrm>
          <a:prstGeom prst="rect">
            <a:avLst/>
          </a:prstGeom>
        </p:spPr>
      </p:pic>
      <p:sp>
        <p:nvSpPr>
          <p:cNvPr id="9" name="矩形 8"/>
          <p:cNvSpPr/>
          <p:nvPr/>
        </p:nvSpPr>
        <p:spPr>
          <a:xfrm>
            <a:off x="1211580" y="1300480"/>
            <a:ext cx="9255125" cy="5313680"/>
          </a:xfrm>
          <a:prstGeom prst="rect">
            <a:avLst/>
          </a:prstGeom>
          <a:noFill/>
          <a:ln w="76200" cap="sq" cmpd="sng">
            <a:noFill/>
          </a:ln>
          <a:extLst>
            <a:ext uri="{909E8E84-426E-40DD-AFC4-6F175D3DCCD1}">
              <a14:hiddenFill xmlns:a14="http://schemas.microsoft.com/office/drawing/2010/main">
                <a:solidFill>
                  <a:srgbClr val="577DC6"/>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22" name="直接连接符 21"/>
          <p:cNvCxnSpPr/>
          <p:nvPr/>
        </p:nvCxnSpPr>
        <p:spPr>
          <a:xfrm>
            <a:off x="911860" y="1223010"/>
            <a:ext cx="10633710" cy="0"/>
          </a:xfrm>
          <a:prstGeom prst="line">
            <a:avLst/>
          </a:prstGeom>
        </p:spPr>
        <p:style>
          <a:lnRef idx="2">
            <a:schemeClr val="accent1"/>
          </a:lnRef>
          <a:fillRef idx="0">
            <a:srgbClr val="FFFFFF"/>
          </a:fillRef>
          <a:effectRef idx="0">
            <a:srgbClr val="FFFFFF"/>
          </a:effectRef>
          <a:fontRef idx="minor">
            <a:schemeClr val="tx1"/>
          </a:fontRef>
        </p:style>
      </p:cxnSp>
      <p:sp>
        <p:nvSpPr>
          <p:cNvPr id="17" name="文本框 16"/>
          <p:cNvSpPr txBox="1"/>
          <p:nvPr>
            <p:custDataLst>
              <p:tags r:id="rId2"/>
            </p:custDataLst>
          </p:nvPr>
        </p:nvSpPr>
        <p:spPr>
          <a:xfrm>
            <a:off x="-12700" y="1386840"/>
            <a:ext cx="1739900" cy="4980940"/>
          </a:xfrm>
          <a:prstGeom prst="rect">
            <a:avLst/>
          </a:prstGeom>
          <a:noFill/>
          <a:ln w="28575">
            <a:solidFill>
              <a:srgbClr val="4266B3"/>
            </a:solidFill>
          </a:ln>
        </p:spPr>
        <p:txBody>
          <a:bodyPr wrap="square" rtlCol="0">
            <a:noAutofit/>
          </a:bodyPr>
          <a:lstStyle>
            <a:defPPr>
              <a:defRPr lang="zh-CN"/>
            </a:defPPr>
            <a:lvl1pPr>
              <a:lnSpc>
                <a:spcPct val="120000"/>
              </a:lnSpc>
              <a:defRPr sz="1500">
                <a:solidFill>
                  <a:schemeClr val="tx1">
                    <a:lumMod val="75000"/>
                    <a:lumOff val="25000"/>
                  </a:schemeClr>
                </a:solidFill>
              </a:defRPr>
            </a:lvl1pPr>
          </a:lstStyle>
          <a:p>
            <a:pPr marL="0" indent="0" algn="l">
              <a:lnSpc>
                <a:spcPct val="150000"/>
              </a:lnSpc>
              <a:buNone/>
            </a:pP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2025</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年</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10</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月开始合作</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GEO</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，目前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AI</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收录关键词：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42500</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15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拓展关键词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:2636</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15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核心词：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16</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个</a:t>
            </a:r>
            <a:endPar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15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场景搜索关键词：</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39732</a:t>
            </a:r>
            <a:endPar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a:p>
            <a:pPr marL="0" indent="0" algn="l">
              <a:lnSpc>
                <a:spcPct val="150000"/>
              </a:lnSpc>
              <a:buNone/>
            </a:pP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每周</a:t>
            </a:r>
            <a:r>
              <a:rPr lang="en-US" altLang="zh-CN"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5-6</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个精准</a:t>
            </a:r>
            <a:r>
              <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rPr>
              <a:t>询盘</a:t>
            </a:r>
            <a:endParaRPr lang="zh-CN" altLang="en-US" sz="1800" dirty="0">
              <a:solidFill>
                <a:schemeClr val="tx1"/>
              </a:solidFill>
              <a:latin typeface="方正公文黑体" panose="02000500000000000000" charset="-122"/>
              <a:ea typeface="方正公文黑体" panose="02000500000000000000" charset="-122"/>
              <a:cs typeface="方正公文黑体" panose="02000500000000000000" charset="-122"/>
              <a:sym typeface="+mn-ea"/>
            </a:endParaRPr>
          </a:p>
        </p:txBody>
      </p:sp>
      <p:pic>
        <p:nvPicPr>
          <p:cNvPr id="11" name="图片 10"/>
          <p:cNvPicPr>
            <a:picLocks noChangeAspect="1"/>
          </p:cNvPicPr>
          <p:nvPr/>
        </p:nvPicPr>
        <p:blipFill>
          <a:blip r:embed="rId3"/>
          <a:stretch>
            <a:fillRect/>
          </a:stretch>
        </p:blipFill>
        <p:spPr>
          <a:xfrm>
            <a:off x="5624195" y="1386840"/>
            <a:ext cx="6113780" cy="2154555"/>
          </a:xfrm>
          <a:prstGeom prst="rect">
            <a:avLst/>
          </a:prstGeom>
        </p:spPr>
      </p:pic>
      <p:pic>
        <p:nvPicPr>
          <p:cNvPr id="12" name="图片 11"/>
          <p:cNvPicPr>
            <a:picLocks noChangeAspect="1"/>
          </p:cNvPicPr>
          <p:nvPr/>
        </p:nvPicPr>
        <p:blipFill>
          <a:blip r:embed="rId4"/>
          <a:stretch>
            <a:fillRect/>
          </a:stretch>
        </p:blipFill>
        <p:spPr>
          <a:xfrm>
            <a:off x="5734685" y="3541395"/>
            <a:ext cx="5870575" cy="3143885"/>
          </a:xfrm>
          <a:prstGeom prst="rect">
            <a:avLst/>
          </a:prstGeom>
        </p:spPr>
      </p:pic>
      <p:pic>
        <p:nvPicPr>
          <p:cNvPr id="13" name="图片 12"/>
          <p:cNvPicPr>
            <a:picLocks noChangeAspect="1"/>
          </p:cNvPicPr>
          <p:nvPr/>
        </p:nvPicPr>
        <p:blipFill>
          <a:blip r:embed="rId5"/>
          <a:stretch>
            <a:fillRect/>
          </a:stretch>
        </p:blipFill>
        <p:spPr>
          <a:xfrm>
            <a:off x="1825625" y="1231900"/>
            <a:ext cx="3742690" cy="2986405"/>
          </a:xfrm>
          <a:prstGeom prst="rect">
            <a:avLst/>
          </a:prstGeom>
        </p:spPr>
      </p:pic>
      <p:pic>
        <p:nvPicPr>
          <p:cNvPr id="14" name="图片 13"/>
          <p:cNvPicPr>
            <a:picLocks noChangeAspect="1"/>
          </p:cNvPicPr>
          <p:nvPr/>
        </p:nvPicPr>
        <p:blipFill>
          <a:blip r:embed="rId6"/>
          <a:stretch>
            <a:fillRect/>
          </a:stretch>
        </p:blipFill>
        <p:spPr>
          <a:xfrm>
            <a:off x="1799590" y="3428365"/>
            <a:ext cx="3752215" cy="318579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12" name="文本框 11"/>
          <p:cNvSpPr txBox="1"/>
          <p:nvPr/>
        </p:nvSpPr>
        <p:spPr>
          <a:xfrm>
            <a:off x="904240" y="336550"/>
            <a:ext cx="2197100"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公司介绍</a:t>
            </a:r>
            <a:endParaRPr lang="zh-CN" altLang="en-US" sz="2400" b="1" dirty="0">
              <a:solidFill>
                <a:srgbClr val="FF0000"/>
              </a:solidFill>
            </a:endParaRPr>
          </a:p>
        </p:txBody>
      </p:sp>
      <p:pic>
        <p:nvPicPr>
          <p:cNvPr id="13" name="picture 15"/>
          <p:cNvPicPr>
            <a:picLocks noChangeAspect="1"/>
          </p:cNvPicPr>
          <p:nvPr/>
        </p:nvPicPr>
        <p:blipFill>
          <a:blip r:embed="rId2"/>
          <a:stretch>
            <a:fillRect/>
          </a:stretch>
        </p:blipFill>
        <p:spPr>
          <a:xfrm rot="21600000">
            <a:off x="8504555" y="797560"/>
            <a:ext cx="3661410" cy="6035040"/>
          </a:xfrm>
          <a:prstGeom prst="rect">
            <a:avLst/>
          </a:prstGeom>
        </p:spPr>
      </p:pic>
      <p:sp>
        <p:nvSpPr>
          <p:cNvPr id="14" name="文本框 13"/>
          <p:cNvSpPr txBox="1"/>
          <p:nvPr/>
        </p:nvSpPr>
        <p:spPr>
          <a:xfrm>
            <a:off x="1082675" y="1917065"/>
            <a:ext cx="8186420" cy="1423035"/>
          </a:xfrm>
          <a:prstGeom prst="rect">
            <a:avLst/>
          </a:prstGeom>
          <a:noFill/>
        </p:spPr>
        <p:txBody>
          <a:bodyPr wrap="square" rtlCol="0">
            <a:noAutofit/>
          </a:bodyPr>
          <a:p>
            <a:pPr algn="l"/>
            <a:r>
              <a:rPr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我们是谁</a:t>
            </a:r>
            <a:r>
              <a:rPr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150000"/>
              </a:lnSpc>
            </a:pP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深圳市万拓营销科技有限公司（简称万拓营销）是一家专注于</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AI+</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短视频营销</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新媒体解决方案服务商</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，通过</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智能技术</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创意内容</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双引擎</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，助力企业实现品效合一的流量增长。帮助</a:t>
            </a:r>
            <a:r>
              <a:rPr lang="en-US" altLang="zh-CN" sz="1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1000+</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客户实现互联网品牌效益增长，覆盖工厂、服务、外贸等行业领域。</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box 17"/>
          <p:cNvSpPr/>
          <p:nvPr>
            <p:custDataLst>
              <p:tags r:id="rId3"/>
            </p:custDataLst>
          </p:nvPr>
        </p:nvSpPr>
        <p:spPr>
          <a:xfrm>
            <a:off x="5520232" y="3716655"/>
            <a:ext cx="2332354" cy="924560"/>
          </a:xfrm>
          <a:prstGeom prst="rect">
            <a:avLst/>
          </a:prstGeom>
        </p:spPr>
        <p:txBody>
          <a:bodyPr vert="horz" wrap="square" lIns="0" tIns="0" rIns="0" bIns="0"/>
          <a:p>
            <a:pPr algn="l" rtl="0" eaLnBrk="0">
              <a:lnSpc>
                <a:spcPct val="83000"/>
              </a:lnSpc>
            </a:pPr>
            <a:endParaRPr lang="en-US" altLang="en-US" sz="100" dirty="0"/>
          </a:p>
          <a:p>
            <a:pPr marL="14605" algn="l" rtl="0" eaLnBrk="0">
              <a:lnSpc>
                <a:spcPts val="2060"/>
              </a:lnSpc>
            </a:pPr>
            <a:r>
              <a:rPr lang="zh-CN" sz="1700" b="1"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团队</a:t>
            </a:r>
            <a:r>
              <a:rPr sz="1700" b="1"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合作客</a:t>
            </a:r>
            <a:r>
              <a:rPr sz="1700" b="1"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户</a:t>
            </a:r>
            <a:endParaRPr lang="en-US" altLang="en-US" sz="1700" b="1" dirty="0"/>
          </a:p>
          <a:p>
            <a:pPr algn="l" rtl="0" eaLnBrk="0">
              <a:lnSpc>
                <a:spcPct val="110000"/>
              </a:lnSpc>
            </a:pPr>
            <a:endParaRPr lang="en-US" altLang="en-US" sz="500" dirty="0"/>
          </a:p>
          <a:p>
            <a:pPr marL="12700" indent="1905" algn="l" rtl="0" eaLnBrk="0">
              <a:lnSpc>
                <a:spcPct val="165000"/>
              </a:lnSpc>
              <a:spcBef>
                <a:spcPts val="5"/>
              </a:spcBef>
            </a:pPr>
            <a:r>
              <a:rPr sz="1100" spc="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服务过的</a:t>
            </a:r>
            <a:r>
              <a:rPr lang="zh-CN" sz="1100" spc="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企业</a:t>
            </a:r>
            <a:r>
              <a:rPr sz="1100" spc="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公司</a:t>
            </a:r>
            <a:r>
              <a:rPr lang="en-US" sz="1100" spc="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1000+</a:t>
            </a:r>
            <a:r>
              <a:rPr lang="zh-CN" altLang="en-US" sz="1100" spc="5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覆盖工厂、服务、外贸等行业</a:t>
            </a: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textbox 18"/>
          <p:cNvSpPr/>
          <p:nvPr>
            <p:custDataLst>
              <p:tags r:id="rId4"/>
            </p:custDataLst>
          </p:nvPr>
        </p:nvSpPr>
        <p:spPr>
          <a:xfrm>
            <a:off x="1196975" y="3716655"/>
            <a:ext cx="2466340" cy="924560"/>
          </a:xfrm>
          <a:prstGeom prst="rect">
            <a:avLst/>
          </a:prstGeom>
        </p:spPr>
        <p:txBody>
          <a:bodyPr vert="horz" wrap="square" lIns="0" tIns="0" rIns="0" bIns="0"/>
          <a:p>
            <a:pPr algn="l" rtl="0" eaLnBrk="0">
              <a:lnSpc>
                <a:spcPct val="83000"/>
              </a:lnSpc>
            </a:pPr>
            <a:endParaRPr lang="en-US" altLang="en-US" sz="100" dirty="0"/>
          </a:p>
          <a:p>
            <a:pPr marL="14605" algn="l" rtl="0" eaLnBrk="0">
              <a:lnSpc>
                <a:spcPts val="2080"/>
              </a:lnSpc>
            </a:pPr>
            <a:r>
              <a:rPr sz="1700" b="1"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从业经</a:t>
            </a:r>
            <a:r>
              <a:rPr sz="1700" b="1"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验</a:t>
            </a:r>
            <a:endParaRPr lang="en-US" altLang="en-US" sz="1700" b="1" dirty="0"/>
          </a:p>
          <a:p>
            <a:pPr algn="l" rtl="0" eaLnBrk="0">
              <a:lnSpc>
                <a:spcPct val="107000"/>
              </a:lnSpc>
            </a:pPr>
            <a:endParaRPr lang="en-US" altLang="en-US" sz="500" dirty="0"/>
          </a:p>
          <a:p>
            <a:pPr marL="17145" indent="-4445" algn="l" rtl="0" eaLnBrk="0">
              <a:lnSpc>
                <a:spcPct val="165000"/>
              </a:lnSpc>
              <a:spcBef>
                <a:spcPts val="0"/>
              </a:spcBef>
            </a:pPr>
            <a:r>
              <a:rPr sz="1100" spc="10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创始人团队是互联网从业</a:t>
            </a:r>
            <a:r>
              <a:rPr sz="1100" spc="7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人</a:t>
            </a:r>
            <a:r>
              <a:rPr lang="zh-CN" sz="1100" spc="7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员</a:t>
            </a:r>
            <a:r>
              <a:rPr lang="zh-CN" sz="1100" spc="1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100" spc="1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sz="1100" spc="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0年以上的从业经验</a:t>
            </a:r>
            <a:endParaRPr lang="en-US" altLang="en-US" sz="1100" spc="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extbox 20"/>
          <p:cNvSpPr/>
          <p:nvPr/>
        </p:nvSpPr>
        <p:spPr>
          <a:xfrm>
            <a:off x="5447030" y="4921885"/>
            <a:ext cx="2171065" cy="561975"/>
          </a:xfrm>
          <a:prstGeom prst="rect">
            <a:avLst/>
          </a:prstGeom>
          <a:solidFill>
            <a:srgbClr val="B5262C"/>
          </a:solidFill>
        </p:spPr>
        <p:txBody>
          <a:bodyPr vert="horz" wrap="square" lIns="0" tIns="0" rIns="0" bIns="0"/>
          <a:p>
            <a:pPr algn="l" rtl="0" eaLnBrk="0">
              <a:lnSpc>
                <a:spcPct val="107000"/>
              </a:lnSpc>
            </a:pPr>
            <a:endParaRPr lang="en-US" altLang="en-US" sz="800" dirty="0"/>
          </a:p>
          <a:p>
            <a:pPr marL="169545" algn="l" rtl="0" eaLnBrk="0">
              <a:lnSpc>
                <a:spcPct val="100000"/>
              </a:lnSpc>
              <a:spcBef>
                <a:spcPts val="5"/>
              </a:spcBef>
            </a:pPr>
            <a:r>
              <a:rPr lang="en-US" sz="2700" spc="6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1000+</a:t>
            </a:r>
            <a:r>
              <a:rPr sz="2700" spc="6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公</a:t>
            </a:r>
            <a:r>
              <a:rPr sz="270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司</a:t>
            </a:r>
            <a:endParaRPr lang="en-US" altLang="en-US" sz="2700" dirty="0"/>
          </a:p>
        </p:txBody>
      </p:sp>
      <p:sp>
        <p:nvSpPr>
          <p:cNvPr id="20" name="textbox 22"/>
          <p:cNvSpPr/>
          <p:nvPr/>
        </p:nvSpPr>
        <p:spPr>
          <a:xfrm>
            <a:off x="1196975" y="4869180"/>
            <a:ext cx="2160270" cy="561975"/>
          </a:xfrm>
          <a:prstGeom prst="rect">
            <a:avLst/>
          </a:prstGeom>
          <a:solidFill>
            <a:srgbClr val="B5262C"/>
          </a:solidFill>
        </p:spPr>
        <p:txBody>
          <a:bodyPr vert="horz" wrap="square" lIns="0" tIns="0" rIns="0" bIns="0"/>
          <a:p>
            <a:pPr algn="l" rtl="0" eaLnBrk="0">
              <a:lnSpc>
                <a:spcPct val="106000"/>
              </a:lnSpc>
            </a:pPr>
            <a:endParaRPr lang="en-US" altLang="en-US" sz="500" dirty="0"/>
          </a:p>
          <a:p>
            <a:pPr marL="665480" algn="l" rtl="0" eaLnBrk="0">
              <a:lnSpc>
                <a:spcPct val="100000"/>
              </a:lnSpc>
              <a:spcBef>
                <a:spcPts val="0"/>
              </a:spcBef>
            </a:pPr>
            <a:r>
              <a:rPr lang="en-US" sz="270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a:t>
            </a:r>
            <a:r>
              <a:rPr sz="270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a:t>
            </a:r>
            <a:r>
              <a:rPr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年</a:t>
            </a:r>
            <a:r>
              <a:rPr 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5"/>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6" name="文本框 5"/>
          <p:cNvSpPr txBox="1"/>
          <p:nvPr/>
        </p:nvSpPr>
        <p:spPr>
          <a:xfrm>
            <a:off x="575945" y="282575"/>
            <a:ext cx="5767070"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某电子客户</a:t>
            </a:r>
            <a:r>
              <a:rPr lang="en-US" altLang="zh-CN" sz="2400" b="1" dirty="0">
                <a:solidFill>
                  <a:srgbClr val="FF0000"/>
                </a:solidFill>
              </a:rPr>
              <a:t>-</a:t>
            </a:r>
            <a:r>
              <a:rPr lang="zh-CN" altLang="en-US" sz="2400" b="1" dirty="0">
                <a:solidFill>
                  <a:srgbClr val="FF0000"/>
                </a:solidFill>
              </a:rPr>
              <a:t>电子行业</a:t>
            </a:r>
            <a:r>
              <a:rPr lang="en-US" altLang="zh-CN" sz="2400" b="1" dirty="0">
                <a:solidFill>
                  <a:srgbClr val="FF0000"/>
                </a:solidFill>
              </a:rPr>
              <a:t>AI-GEO</a:t>
            </a:r>
            <a:r>
              <a:rPr lang="zh-CN" altLang="en-US" sz="2400" b="1" dirty="0">
                <a:solidFill>
                  <a:srgbClr val="FF0000"/>
                </a:solidFill>
              </a:rPr>
              <a:t>项目群反馈</a:t>
            </a:r>
            <a:endParaRPr lang="zh-CN" altLang="en-US" sz="2400" b="1" dirty="0">
              <a:solidFill>
                <a:srgbClr val="FF0000"/>
              </a:solidFill>
            </a:endParaRPr>
          </a:p>
        </p:txBody>
      </p:sp>
      <p:pic>
        <p:nvPicPr>
          <p:cNvPr id="7" name="图片 6"/>
          <p:cNvPicPr>
            <a:picLocks noChangeAspect="1"/>
          </p:cNvPicPr>
          <p:nvPr/>
        </p:nvPicPr>
        <p:blipFill>
          <a:blip r:embed="rId2"/>
          <a:stretch>
            <a:fillRect/>
          </a:stretch>
        </p:blipFill>
        <p:spPr>
          <a:xfrm>
            <a:off x="1158875" y="1190625"/>
            <a:ext cx="2409190" cy="5292725"/>
          </a:xfrm>
          <a:prstGeom prst="rect">
            <a:avLst/>
          </a:prstGeom>
        </p:spPr>
      </p:pic>
      <p:pic>
        <p:nvPicPr>
          <p:cNvPr id="8" name="图片 7"/>
          <p:cNvPicPr>
            <a:picLocks noChangeAspect="1"/>
          </p:cNvPicPr>
          <p:nvPr/>
        </p:nvPicPr>
        <p:blipFill>
          <a:blip r:embed="rId3"/>
          <a:stretch>
            <a:fillRect/>
          </a:stretch>
        </p:blipFill>
        <p:spPr>
          <a:xfrm>
            <a:off x="4354195" y="1190625"/>
            <a:ext cx="2432050" cy="5341620"/>
          </a:xfrm>
          <a:prstGeom prst="rect">
            <a:avLst/>
          </a:prstGeom>
        </p:spPr>
      </p:pic>
      <p:pic>
        <p:nvPicPr>
          <p:cNvPr id="10" name="图片 9"/>
          <p:cNvPicPr>
            <a:picLocks noChangeAspect="1"/>
          </p:cNvPicPr>
          <p:nvPr/>
        </p:nvPicPr>
        <p:blipFill>
          <a:blip r:embed="rId4"/>
          <a:stretch>
            <a:fillRect/>
          </a:stretch>
        </p:blipFill>
        <p:spPr>
          <a:xfrm>
            <a:off x="7205980" y="1256030"/>
            <a:ext cx="2348865" cy="5161280"/>
          </a:xfrm>
          <a:prstGeom prst="rect">
            <a:avLst/>
          </a:prstGeom>
        </p:spPr>
      </p:pic>
      <p:pic>
        <p:nvPicPr>
          <p:cNvPr id="2" name="图片 1"/>
          <p:cNvPicPr>
            <a:picLocks noChangeAspect="1"/>
          </p:cNvPicPr>
          <p:nvPr/>
        </p:nvPicPr>
        <p:blipFill>
          <a:blip r:embed="rId5"/>
          <a:stretch>
            <a:fillRect/>
          </a:stretch>
        </p:blipFill>
        <p:spPr>
          <a:xfrm>
            <a:off x="7205980" y="3805555"/>
            <a:ext cx="3122930" cy="282702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其他</a:t>
            </a:r>
            <a:r>
              <a:rPr lang="zh-CN" altLang="en-US" dirty="0"/>
              <a:t>部分客户</a:t>
            </a:r>
            <a:r>
              <a:rPr lang="zh-CN" altLang="en-US" dirty="0"/>
              <a:t>反馈</a:t>
            </a:r>
            <a:endParaRPr lang="zh-CN" altLang="en-US" dirty="0"/>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pic>
        <p:nvPicPr>
          <p:cNvPr id="4" name="图片 3"/>
          <p:cNvPicPr/>
          <p:nvPr/>
        </p:nvPicPr>
        <p:blipFill>
          <a:blip r:embed="rId2"/>
          <a:stretch>
            <a:fillRect/>
          </a:stretch>
        </p:blipFill>
        <p:spPr>
          <a:xfrm>
            <a:off x="259080" y="1392555"/>
            <a:ext cx="4256405" cy="4264025"/>
          </a:xfrm>
          <a:prstGeom prst="rect">
            <a:avLst/>
          </a:prstGeom>
        </p:spPr>
      </p:pic>
      <p:pic>
        <p:nvPicPr>
          <p:cNvPr id="7" name="图片 6"/>
          <p:cNvPicPr/>
          <p:nvPr/>
        </p:nvPicPr>
        <p:blipFill>
          <a:blip r:embed="rId3"/>
          <a:stretch>
            <a:fillRect/>
          </a:stretch>
        </p:blipFill>
        <p:spPr>
          <a:xfrm>
            <a:off x="1562735" y="1392555"/>
            <a:ext cx="3898900" cy="4359910"/>
          </a:xfrm>
          <a:prstGeom prst="rect">
            <a:avLst/>
          </a:prstGeom>
        </p:spPr>
      </p:pic>
      <p:pic>
        <p:nvPicPr>
          <p:cNvPr id="8" name="图片 7"/>
          <p:cNvPicPr>
            <a:picLocks noChangeAspect="1"/>
          </p:cNvPicPr>
          <p:nvPr/>
        </p:nvPicPr>
        <p:blipFill>
          <a:blip r:embed="rId4"/>
          <a:stretch>
            <a:fillRect/>
          </a:stretch>
        </p:blipFill>
        <p:spPr>
          <a:xfrm>
            <a:off x="5461635" y="1076960"/>
            <a:ext cx="2988310" cy="4991100"/>
          </a:xfrm>
          <a:prstGeom prst="rect">
            <a:avLst/>
          </a:prstGeom>
        </p:spPr>
      </p:pic>
      <p:pic>
        <p:nvPicPr>
          <p:cNvPr id="10" name="图片 9"/>
          <p:cNvPicPr>
            <a:picLocks noChangeAspect="1"/>
          </p:cNvPicPr>
          <p:nvPr/>
        </p:nvPicPr>
        <p:blipFill>
          <a:blip r:embed="rId5"/>
          <a:stretch>
            <a:fillRect/>
          </a:stretch>
        </p:blipFill>
        <p:spPr>
          <a:xfrm>
            <a:off x="8597265" y="1226820"/>
            <a:ext cx="3315335" cy="469138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其他</a:t>
            </a:r>
            <a:r>
              <a:rPr lang="zh-CN" altLang="en-US" dirty="0"/>
              <a:t>部分客户</a:t>
            </a:r>
            <a:r>
              <a:rPr lang="zh-CN" altLang="en-US" dirty="0"/>
              <a:t>反馈</a:t>
            </a:r>
            <a:endParaRPr lang="zh-CN" altLang="en-US" dirty="0"/>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pic>
        <p:nvPicPr>
          <p:cNvPr id="3" name="图片 2"/>
          <p:cNvPicPr>
            <a:picLocks noChangeAspect="1"/>
          </p:cNvPicPr>
          <p:nvPr/>
        </p:nvPicPr>
        <p:blipFill>
          <a:blip r:embed="rId2"/>
          <a:stretch>
            <a:fillRect/>
          </a:stretch>
        </p:blipFill>
        <p:spPr>
          <a:xfrm>
            <a:off x="259080" y="1244600"/>
            <a:ext cx="5246370" cy="4680585"/>
          </a:xfrm>
          <a:prstGeom prst="rect">
            <a:avLst/>
          </a:prstGeom>
        </p:spPr>
      </p:pic>
      <p:pic>
        <p:nvPicPr>
          <p:cNvPr id="5" name="图片 4"/>
          <p:cNvPicPr>
            <a:picLocks noChangeAspect="1"/>
          </p:cNvPicPr>
          <p:nvPr/>
        </p:nvPicPr>
        <p:blipFill>
          <a:blip r:embed="rId3"/>
          <a:stretch>
            <a:fillRect/>
          </a:stretch>
        </p:blipFill>
        <p:spPr>
          <a:xfrm>
            <a:off x="5892165" y="1244600"/>
            <a:ext cx="2089785" cy="4938395"/>
          </a:xfrm>
          <a:prstGeom prst="rect">
            <a:avLst/>
          </a:prstGeom>
        </p:spPr>
      </p:pic>
      <p:pic>
        <p:nvPicPr>
          <p:cNvPr id="6" name="图片 5"/>
          <p:cNvPicPr>
            <a:picLocks noChangeAspect="1"/>
          </p:cNvPicPr>
          <p:nvPr/>
        </p:nvPicPr>
        <p:blipFill>
          <a:blip r:embed="rId4"/>
          <a:stretch>
            <a:fillRect/>
          </a:stretch>
        </p:blipFill>
        <p:spPr>
          <a:xfrm>
            <a:off x="8235315" y="1361440"/>
            <a:ext cx="2369185" cy="4704080"/>
          </a:xfrm>
          <a:prstGeom prst="rect">
            <a:avLst/>
          </a:prstGeom>
        </p:spPr>
      </p:pic>
    </p:spTree>
  </p:cSld>
  <p:clrMapOvr>
    <a:masterClrMapping/>
  </p:clrMapOvr>
  <p:transition spd="med">
    <p:blinds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7027101" y="3327377"/>
            <a:ext cx="5164899"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矩形 4"/>
          <p:cNvSpPr/>
          <p:nvPr/>
        </p:nvSpPr>
        <p:spPr>
          <a:xfrm>
            <a:off x="1718945" y="2602865"/>
            <a:ext cx="5401310" cy="645160"/>
          </a:xfrm>
          <a:prstGeom prst="rect">
            <a:avLst/>
          </a:prstGeom>
        </p:spPr>
        <p:txBody>
          <a:bodyPr wrap="square">
            <a:spAutoFit/>
          </a:bodyPr>
          <a:lstStyle/>
          <a:p>
            <a:pPr algn="l"/>
            <a:r>
              <a:rPr lang="zh-CN" altLang="en-US" sz="3600" dirty="0">
                <a:solidFill>
                  <a:schemeClr val="tx1">
                    <a:lumMod val="65000"/>
                    <a:lumOff val="35000"/>
                  </a:schemeClr>
                </a:solidFill>
                <a:sym typeface="+mn-ea"/>
              </a:rPr>
              <a:t>热门问题</a:t>
            </a:r>
            <a:r>
              <a:rPr lang="zh-CN" altLang="en-US" sz="3600" dirty="0">
                <a:solidFill>
                  <a:schemeClr val="tx1">
                    <a:lumMod val="65000"/>
                    <a:lumOff val="35000"/>
                  </a:schemeClr>
                </a:solidFill>
                <a:sym typeface="+mn-ea"/>
              </a:rPr>
              <a:t>解析</a:t>
            </a:r>
            <a:endParaRPr lang="zh-CN" altLang="en-US" sz="3600" dirty="0">
              <a:solidFill>
                <a:schemeClr val="tx1">
                  <a:lumMod val="65000"/>
                  <a:lumOff val="35000"/>
                </a:schemeClr>
              </a:solidFill>
              <a:sym typeface="+mn-ea"/>
            </a:endParaRPr>
          </a:p>
        </p:txBody>
      </p:sp>
      <p:sp>
        <p:nvSpPr>
          <p:cNvPr id="6" name="矩形 5"/>
          <p:cNvSpPr/>
          <p:nvPr/>
        </p:nvSpPr>
        <p:spPr>
          <a:xfrm>
            <a:off x="9639103" y="3752270"/>
            <a:ext cx="2497455" cy="460375"/>
          </a:xfrm>
          <a:prstGeom prst="rect">
            <a:avLst/>
          </a:prstGeom>
        </p:spPr>
        <p:txBody>
          <a:bodyPr wrap="none">
            <a:spAutoFit/>
          </a:bodyPr>
          <a:lstStyle/>
          <a:p>
            <a:pPr algn="l"/>
            <a:r>
              <a:rPr lang="en-US" altLang="zh-CN" sz="2400" dirty="0">
                <a:solidFill>
                  <a:schemeClr val="tx1">
                    <a:lumMod val="50000"/>
                    <a:lumOff val="50000"/>
                  </a:schemeClr>
                </a:solidFill>
              </a:rPr>
              <a:t>GEO Case Study</a:t>
            </a:r>
            <a:endParaRPr lang="en-US" altLang="zh-CN" sz="2400" dirty="0">
              <a:solidFill>
                <a:schemeClr val="tx1">
                  <a:lumMod val="50000"/>
                  <a:lumOff val="50000"/>
                </a:schemeClr>
              </a:solidFill>
            </a:endParaRPr>
          </a:p>
        </p:txBody>
      </p:sp>
      <p:sp>
        <p:nvSpPr>
          <p:cNvPr id="7" name="矩形 6"/>
          <p:cNvSpPr/>
          <p:nvPr/>
        </p:nvSpPr>
        <p:spPr>
          <a:xfrm>
            <a:off x="0" y="3429000"/>
            <a:ext cx="6751529"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440471" y="3429000"/>
            <a:ext cx="6751529" cy="319414"/>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2700000">
            <a:off x="903644" y="2654125"/>
            <a:ext cx="505855" cy="505855"/>
          </a:xfrm>
          <a:prstGeom prst="rect">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 name="文本框 2"/>
          <p:cNvSpPr txBox="1"/>
          <p:nvPr/>
        </p:nvSpPr>
        <p:spPr>
          <a:xfrm>
            <a:off x="508289" y="2645442"/>
            <a:ext cx="1296564" cy="521970"/>
          </a:xfrm>
          <a:prstGeom prst="rect">
            <a:avLst/>
          </a:prstGeom>
          <a:noFill/>
        </p:spPr>
        <p:txBody>
          <a:bodyPr wrap="square" rtlCol="0">
            <a:spAutoFit/>
          </a:bodyPr>
          <a:lstStyle/>
          <a:p>
            <a:pPr algn="ctr"/>
            <a:r>
              <a:rPr lang="en-US" altLang="zh-CN" sz="2800" dirty="0">
                <a:solidFill>
                  <a:schemeClr val="bg1"/>
                </a:solidFill>
                <a:latin typeface="+mj-ea"/>
                <a:ea typeface="+mj-ea"/>
              </a:rPr>
              <a:t>6</a:t>
            </a:r>
            <a:endParaRPr lang="en-US" altLang="zh-CN" sz="2800" dirty="0">
              <a:solidFill>
                <a:schemeClr val="bg1"/>
              </a:solidFill>
              <a:latin typeface="+mj-ea"/>
              <a:ea typeface="+mj-ea"/>
            </a:endParaRPr>
          </a:p>
        </p:txBody>
      </p:sp>
      <p:pic>
        <p:nvPicPr>
          <p:cNvPr id="9" name="图片 8"/>
          <p:cNvPicPr>
            <a:picLocks noChangeAspect="1"/>
          </p:cNvPicPr>
          <p:nvPr/>
        </p:nvPicPr>
        <p:blipFill>
          <a:blip r:embed="rId1"/>
          <a:stretch>
            <a:fillRect/>
          </a:stretch>
        </p:blipFill>
        <p:spPr>
          <a:xfrm>
            <a:off x="10046335" y="336550"/>
            <a:ext cx="1886585" cy="664210"/>
          </a:xfrm>
          <a:prstGeom prst="rect">
            <a:avLst/>
          </a:prstGeom>
        </p:spPr>
      </p:pic>
      <p:pic>
        <p:nvPicPr>
          <p:cNvPr id="11" name="图片 10"/>
          <p:cNvPicPr>
            <a:picLocks noChangeAspect="1"/>
          </p:cNvPicPr>
          <p:nvPr/>
        </p:nvPicPr>
        <p:blipFill>
          <a:blip r:embed="rId2"/>
          <a:stretch>
            <a:fillRect/>
          </a:stretch>
        </p:blipFill>
        <p:spPr>
          <a:xfrm>
            <a:off x="10340975" y="466725"/>
            <a:ext cx="1297305" cy="37592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59080" y="306705"/>
            <a:ext cx="8387080" cy="549275"/>
          </a:xfrm>
        </p:spPr>
        <p:txBody>
          <a:bodyPr>
            <a:noAutofit/>
          </a:bodyPr>
          <a:p>
            <a:r>
              <a:rPr lang="zh-CN" altLang="en-US" sz="2000"/>
              <a:t>同一</a:t>
            </a:r>
            <a:r>
              <a:rPr lang="en-US" altLang="zh-CN" sz="2000"/>
              <a:t> AI </a:t>
            </a:r>
            <a:r>
              <a:rPr lang="zh-CN" altLang="en-US" sz="2000"/>
              <a:t>平台不同用户去搜，会出现搜索结果不一样的情况吗</a:t>
            </a:r>
            <a:endParaRPr lang="zh-CN" altLang="en-US" sz="2000"/>
          </a:p>
        </p:txBody>
      </p:sp>
      <p:sp>
        <p:nvSpPr>
          <p:cNvPr id="3" name="文本框 2"/>
          <p:cNvSpPr txBox="1"/>
          <p:nvPr/>
        </p:nvSpPr>
        <p:spPr>
          <a:xfrm>
            <a:off x="1708785" y="2292350"/>
            <a:ext cx="7833360" cy="2030095"/>
          </a:xfrm>
          <a:prstGeom prst="rect">
            <a:avLst/>
          </a:prstGeom>
          <a:noFill/>
        </p:spPr>
        <p:txBody>
          <a:bodyPr wrap="square" rtlCol="0">
            <a:spAutoFit/>
          </a:bodyPr>
          <a:p>
            <a:r>
              <a:rPr lang="zh-CN" altLang="en-US"/>
              <a:t>基本不会有差异</a:t>
            </a:r>
            <a:endParaRPr lang="zh-CN" altLang="en-US"/>
          </a:p>
          <a:p>
            <a:r>
              <a:rPr lang="zh-CN" altLang="en-US"/>
              <a:t>但</a:t>
            </a:r>
            <a:r>
              <a:rPr lang="en-US" altLang="zh-CN"/>
              <a:t>AI </a:t>
            </a:r>
            <a:r>
              <a:rPr lang="zh-CN" altLang="en-US"/>
              <a:t>搜索会根据</a:t>
            </a:r>
            <a:r>
              <a:rPr lang="en-US" altLang="zh-CN"/>
              <a:t>“</a:t>
            </a:r>
            <a:r>
              <a:rPr lang="zh-CN" altLang="en-US"/>
              <a:t>实时场景</a:t>
            </a:r>
            <a:r>
              <a:rPr lang="en-US" altLang="zh-CN"/>
              <a:t>”</a:t>
            </a:r>
            <a:r>
              <a:rPr lang="zh-CN" altLang="en-US"/>
              <a:t>（如搜索时间、当前需求）匹配结果</a:t>
            </a:r>
            <a:r>
              <a:rPr lang="en-US" altLang="zh-CN"/>
              <a:t> —— </a:t>
            </a:r>
            <a:r>
              <a:rPr lang="zh-CN" altLang="en-US"/>
              <a:t>比如北京用户搜</a:t>
            </a:r>
            <a:r>
              <a:rPr lang="en-US" altLang="zh-CN"/>
              <a:t> “</a:t>
            </a:r>
            <a:r>
              <a:rPr lang="zh-CN" altLang="en-US"/>
              <a:t>门窗定制</a:t>
            </a:r>
            <a:r>
              <a:rPr lang="en-US" altLang="zh-CN"/>
              <a:t>”</a:t>
            </a:r>
            <a:r>
              <a:rPr lang="zh-CN" altLang="en-US"/>
              <a:t>，会优先展示北京本地商家；而刚浏览过</a:t>
            </a:r>
            <a:r>
              <a:rPr lang="en-US" altLang="zh-CN"/>
              <a:t> “</a:t>
            </a:r>
            <a:r>
              <a:rPr lang="zh-CN" altLang="en-US"/>
              <a:t>隔音门窗</a:t>
            </a:r>
            <a:r>
              <a:rPr lang="en-US" altLang="zh-CN"/>
              <a:t>” </a:t>
            </a:r>
            <a:r>
              <a:rPr lang="zh-CN" altLang="en-US"/>
              <a:t>的用户，会优先看到侧重隔音的内容。</a:t>
            </a:r>
            <a:endParaRPr lang="zh-CN" altLang="en-US"/>
          </a:p>
          <a:p>
            <a:endParaRPr lang="zh-CN" altLang="en-US"/>
          </a:p>
          <a:p>
            <a:r>
              <a:rPr lang="zh-CN" altLang="en-US"/>
              <a:t>这是</a:t>
            </a:r>
            <a:r>
              <a:rPr lang="en-US" altLang="zh-CN"/>
              <a:t> AI </a:t>
            </a:r>
            <a:r>
              <a:rPr lang="zh-CN" altLang="en-US"/>
              <a:t>搜索的个性化优势，不是问题。</a:t>
            </a:r>
            <a:r>
              <a:rPr lang="en-US" altLang="zh-CN"/>
              <a:t>GEO </a:t>
            </a:r>
            <a:r>
              <a:rPr lang="zh-CN" altLang="en-US"/>
              <a:t>的作用是优化</a:t>
            </a:r>
            <a:r>
              <a:rPr lang="en-US" altLang="zh-CN"/>
              <a:t> “</a:t>
            </a:r>
            <a:r>
              <a:rPr lang="zh-CN" altLang="en-US"/>
              <a:t>目标用户群体</a:t>
            </a:r>
            <a:r>
              <a:rPr lang="en-US" altLang="zh-CN"/>
              <a:t>”</a:t>
            </a:r>
            <a:r>
              <a:rPr lang="zh-CN" altLang="en-US"/>
              <a:t>，确保真正想找您的人能看到，而非让所有人看到相同结果（避免无效曝光）。</a:t>
            </a:r>
            <a:endParaRPr lang="zh-CN" altLang="en-US"/>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优化过程会不会违反广告法</a:t>
            </a:r>
            <a:endParaRPr lang="zh-CN" altLang="en-US"/>
          </a:p>
        </p:txBody>
      </p:sp>
      <p:sp>
        <p:nvSpPr>
          <p:cNvPr id="4" name="文本框 3"/>
          <p:cNvSpPr txBox="1"/>
          <p:nvPr/>
        </p:nvSpPr>
        <p:spPr>
          <a:xfrm>
            <a:off x="1958975" y="2313305"/>
            <a:ext cx="7776210" cy="1412875"/>
          </a:xfrm>
          <a:prstGeom prst="rect">
            <a:avLst/>
          </a:prstGeom>
          <a:noFill/>
        </p:spPr>
        <p:txBody>
          <a:bodyPr wrap="square" rtlCol="0">
            <a:noAutofit/>
          </a:bodyPr>
          <a:p>
            <a:r>
              <a:rPr lang="zh-CN" altLang="en-US"/>
              <a:t>不会</a:t>
            </a:r>
            <a:endParaRPr lang="zh-CN" altLang="en-US"/>
          </a:p>
          <a:p>
            <a:endParaRPr lang="zh-CN" altLang="en-US"/>
          </a:p>
          <a:p>
            <a:r>
              <a:rPr lang="zh-CN" altLang="en-US"/>
              <a:t>发布在信源网站</a:t>
            </a:r>
            <a:r>
              <a:rPr lang="zh-CN" altLang="en-US"/>
              <a:t>的文章都是会有绝对化表达的广告法规避的。而且我们每篇文章都会注明排名仅围绕某个维度或者仅代表个人观点。</a:t>
            </a:r>
            <a:endParaRPr lang="zh-CN" altLang="en-US"/>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搜索的</a:t>
            </a:r>
            <a:r>
              <a:rPr lang="zh-CN" altLang="en-US"/>
              <a:t>结果</a:t>
            </a:r>
            <a:r>
              <a:rPr lang="en-US" altLang="zh-CN"/>
              <a:t> </a:t>
            </a:r>
            <a:r>
              <a:rPr lang="zh-CN" altLang="en-US"/>
              <a:t>排名能保持多久</a:t>
            </a:r>
            <a:endParaRPr lang="zh-CN" altLang="en-US"/>
          </a:p>
        </p:txBody>
      </p:sp>
      <p:sp>
        <p:nvSpPr>
          <p:cNvPr id="3" name="文本框 2"/>
          <p:cNvSpPr txBox="1"/>
          <p:nvPr/>
        </p:nvSpPr>
        <p:spPr>
          <a:xfrm>
            <a:off x="1433830" y="2690495"/>
            <a:ext cx="8182610" cy="1476375"/>
          </a:xfrm>
          <a:prstGeom prst="rect">
            <a:avLst/>
          </a:prstGeom>
          <a:noFill/>
        </p:spPr>
        <p:txBody>
          <a:bodyPr wrap="square" rtlCol="0">
            <a:spAutoFit/>
          </a:bodyPr>
          <a:p>
            <a:r>
              <a:rPr lang="zh-CN" altLang="en-US"/>
              <a:t>排名的稳定性和行业竞争力，操作都有关系。</a:t>
            </a:r>
            <a:endParaRPr lang="zh-CN" altLang="en-US"/>
          </a:p>
          <a:p>
            <a:r>
              <a:rPr lang="en-US" altLang="zh-CN"/>
              <a:t>1.</a:t>
            </a:r>
            <a:r>
              <a:rPr lang="zh-CN" altLang="en-US"/>
              <a:t>一般来说非热门行业的话，可以常规通过信源进行投喂</a:t>
            </a:r>
            <a:endParaRPr lang="zh-CN" altLang="en-US"/>
          </a:p>
          <a:p>
            <a:r>
              <a:rPr lang="en-US" altLang="zh-CN"/>
              <a:t>2.</a:t>
            </a:r>
            <a:r>
              <a:rPr lang="zh-CN" altLang="en-US"/>
              <a:t>如果是热门行业的话，除了必要的常规运营以外，需要采买权威性高的信源进行投喂，另外跟企业知识库训练也有关系，知识库训练这块越好，生成的文章的质量度就会越高，相同条件下，质量度越高，</a:t>
            </a:r>
            <a:r>
              <a:rPr lang="en-US" altLang="zh-CN"/>
              <a:t>Ai</a:t>
            </a:r>
            <a:r>
              <a:rPr lang="zh-CN" altLang="en-US"/>
              <a:t>推荐权重</a:t>
            </a:r>
            <a:r>
              <a:rPr lang="zh-CN" altLang="en-US"/>
              <a:t>越高。</a:t>
            </a:r>
            <a:endParaRPr lang="zh-CN" altLang="en-US"/>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会议问题</a:t>
            </a:r>
            <a:r>
              <a:rPr lang="zh-CN" altLang="en-US"/>
              <a:t>解析</a:t>
            </a:r>
            <a:endParaRPr lang="zh-CN" altLang="en-US"/>
          </a:p>
        </p:txBody>
      </p:sp>
      <p:sp>
        <p:nvSpPr>
          <p:cNvPr id="3" name="文本框 2"/>
          <p:cNvSpPr txBox="1"/>
          <p:nvPr/>
        </p:nvSpPr>
        <p:spPr>
          <a:xfrm>
            <a:off x="494030" y="1232535"/>
            <a:ext cx="4064000" cy="5626100"/>
          </a:xfrm>
          <a:prstGeom prst="rect">
            <a:avLst/>
          </a:prstGeom>
          <a:noFill/>
        </p:spPr>
        <p:txBody>
          <a:bodyPr wrap="square" rtlCol="0">
            <a:noAutofit/>
          </a:bodyPr>
          <a:p>
            <a:r>
              <a:rPr lang="en-US" altLang="zh-CN"/>
              <a:t>1:</a:t>
            </a:r>
            <a:r>
              <a:rPr lang="zh-CN" altLang="en-US"/>
              <a:t>不太清楚热度词搜索频率：</a:t>
            </a:r>
            <a:endParaRPr lang="zh-CN" altLang="en-US"/>
          </a:p>
          <a:p>
            <a:r>
              <a:rPr lang="zh-CN" altLang="en-US"/>
              <a:t>反向</a:t>
            </a:r>
            <a:r>
              <a:rPr lang="en-US" altLang="zh-CN"/>
              <a:t>AI</a:t>
            </a:r>
            <a:r>
              <a:rPr lang="zh-CN" altLang="en-US"/>
              <a:t>验证。（关键词优化由我们的</a:t>
            </a:r>
            <a:r>
              <a:rPr lang="zh-CN" altLang="en-US"/>
              <a:t>运营人员和贵公司</a:t>
            </a:r>
            <a:r>
              <a:rPr lang="zh-CN" altLang="en-US"/>
              <a:t>共同定制，后期也可以修改）</a:t>
            </a:r>
            <a:endParaRPr lang="zh-CN" altLang="en-US"/>
          </a:p>
          <a:p>
            <a:endParaRPr lang="zh-CN" altLang="en-US"/>
          </a:p>
          <a:p>
            <a:endParaRPr lang="zh-CN" altLang="en-US"/>
          </a:p>
          <a:p>
            <a:r>
              <a:rPr lang="en-US" altLang="zh-CN"/>
              <a:t>3</a:t>
            </a:r>
            <a:r>
              <a:rPr lang="zh-CN" altLang="en-US"/>
              <a:t>：效果检索</a:t>
            </a:r>
            <a:r>
              <a:rPr lang="zh-CN" altLang="en-US">
                <a:sym typeface="+mn-ea"/>
              </a:rPr>
              <a:t>：</a:t>
            </a:r>
            <a:endParaRPr lang="zh-CN" altLang="en-US"/>
          </a:p>
          <a:p>
            <a:r>
              <a:rPr lang="zh-CN" altLang="en-US"/>
              <a:t>定制</a:t>
            </a:r>
            <a:r>
              <a:rPr lang="zh-CN" altLang="en-US"/>
              <a:t>监测网站，每周在</a:t>
            </a:r>
            <a:r>
              <a:rPr lang="zh-CN" altLang="en-US"/>
              <a:t>服务群内提供反馈。</a:t>
            </a:r>
            <a:endParaRPr lang="zh-CN" altLang="en-US"/>
          </a:p>
          <a:p>
            <a:endParaRPr lang="zh-CN" altLang="en-US"/>
          </a:p>
          <a:p>
            <a:endParaRPr lang="zh-CN" altLang="en-US"/>
          </a:p>
          <a:p>
            <a:r>
              <a:rPr lang="en-US" altLang="zh-CN"/>
              <a:t>5</a:t>
            </a:r>
            <a:r>
              <a:rPr lang="zh-CN" altLang="en-US"/>
              <a:t>：发布频率：</a:t>
            </a:r>
            <a:endParaRPr lang="zh-CN" altLang="en-US"/>
          </a:p>
          <a:p>
            <a:r>
              <a:rPr lang="zh-CN" altLang="en-US"/>
              <a:t>不会发布同质化的内容，前期会比较多，后期根据效果我们补充频率优化效果。</a:t>
            </a:r>
            <a:endParaRPr lang="zh-CN" altLang="en-US"/>
          </a:p>
          <a:p>
            <a:endParaRPr lang="zh-CN" altLang="en-US"/>
          </a:p>
          <a:p>
            <a:r>
              <a:rPr lang="en-US" altLang="zh-CN"/>
              <a:t>7</a:t>
            </a:r>
            <a:r>
              <a:rPr lang="zh-CN" altLang="en-US"/>
              <a:t>：直接打开抖音搜索框</a:t>
            </a:r>
            <a:r>
              <a:rPr lang="en-US" altLang="zh-CN"/>
              <a:t>AI</a:t>
            </a:r>
            <a:r>
              <a:rPr lang="zh-CN" altLang="en-US"/>
              <a:t>可以生成我们的产品吗</a:t>
            </a:r>
            <a:r>
              <a:rPr lang="en-US" altLang="zh-CN"/>
              <a:t>——</a:t>
            </a:r>
            <a:r>
              <a:rPr lang="zh-CN" altLang="en-US"/>
              <a:t>目前可以有机会在</a:t>
            </a:r>
            <a:r>
              <a:rPr lang="en-US" altLang="zh-CN"/>
              <a:t>AI</a:t>
            </a:r>
            <a:r>
              <a:rPr lang="zh-CN" altLang="en-US"/>
              <a:t>抖音内推荐，但是像医疗类目小荷医生属于一个公共平台不属于</a:t>
            </a:r>
            <a:r>
              <a:rPr lang="en-US" altLang="zh-CN"/>
              <a:t>AI</a:t>
            </a:r>
            <a:r>
              <a:rPr lang="zh-CN" altLang="en-US"/>
              <a:t>投喂的</a:t>
            </a:r>
            <a:r>
              <a:rPr lang="zh-CN" altLang="en-US"/>
              <a:t>范围</a:t>
            </a:r>
            <a:endParaRPr lang="zh-CN" altLang="en-US"/>
          </a:p>
          <a:p>
            <a:endParaRPr lang="zh-CN" altLang="en-US"/>
          </a:p>
          <a:p>
            <a:endParaRPr lang="zh-CN" altLang="en-US"/>
          </a:p>
        </p:txBody>
      </p:sp>
      <p:sp>
        <p:nvSpPr>
          <p:cNvPr id="4" name="文本框 3"/>
          <p:cNvSpPr txBox="1"/>
          <p:nvPr/>
        </p:nvSpPr>
        <p:spPr>
          <a:xfrm>
            <a:off x="4754245" y="1232535"/>
            <a:ext cx="4064000" cy="922020"/>
          </a:xfrm>
          <a:prstGeom prst="rect">
            <a:avLst/>
          </a:prstGeom>
          <a:noFill/>
        </p:spPr>
        <p:txBody>
          <a:bodyPr wrap="square" rtlCol="0">
            <a:spAutoFit/>
          </a:bodyPr>
          <a:p>
            <a:r>
              <a:rPr lang="en-US" altLang="zh-CN">
                <a:sym typeface="+mn-ea"/>
              </a:rPr>
              <a:t>2: AI</a:t>
            </a:r>
            <a:r>
              <a:rPr lang="zh-CN" altLang="en-US">
                <a:sym typeface="+mn-ea"/>
              </a:rPr>
              <a:t>投喂信息：</a:t>
            </a:r>
            <a:endParaRPr lang="zh-CN" altLang="en-US">
              <a:sym typeface="+mn-ea"/>
            </a:endParaRPr>
          </a:p>
          <a:p>
            <a:r>
              <a:rPr lang="zh-CN" altLang="en-US">
                <a:sym typeface="+mn-ea"/>
              </a:rPr>
              <a:t>注册账号以后我们来进行文章编写并发布。</a:t>
            </a:r>
            <a:endParaRPr lang="zh-CN" altLang="en-US"/>
          </a:p>
        </p:txBody>
      </p:sp>
      <p:sp>
        <p:nvSpPr>
          <p:cNvPr id="6" name="文本框 5"/>
          <p:cNvSpPr txBox="1"/>
          <p:nvPr/>
        </p:nvSpPr>
        <p:spPr>
          <a:xfrm>
            <a:off x="4754245" y="2709545"/>
            <a:ext cx="4064000" cy="922020"/>
          </a:xfrm>
          <a:prstGeom prst="rect">
            <a:avLst/>
          </a:prstGeom>
          <a:noFill/>
        </p:spPr>
        <p:txBody>
          <a:bodyPr wrap="square" rtlCol="0">
            <a:spAutoFit/>
          </a:bodyPr>
          <a:p>
            <a:r>
              <a:rPr lang="en-US" altLang="zh-CN">
                <a:sym typeface="+mn-ea"/>
              </a:rPr>
              <a:t>4</a:t>
            </a:r>
            <a:r>
              <a:rPr lang="zh-CN" altLang="en-US">
                <a:sym typeface="+mn-ea"/>
              </a:rPr>
              <a:t>：如何让信息排在首位：</a:t>
            </a:r>
            <a:endParaRPr lang="zh-CN" altLang="en-US">
              <a:sym typeface="+mn-ea"/>
            </a:endParaRPr>
          </a:p>
          <a:p>
            <a:r>
              <a:rPr lang="zh-CN" altLang="en-US">
                <a:sym typeface="+mn-ea"/>
              </a:rPr>
              <a:t>通过知识库的补充，发布内容的质量，发布内容的频率来实现。</a:t>
            </a:r>
            <a:endParaRPr lang="zh-CN" altLang="en-US"/>
          </a:p>
        </p:txBody>
      </p:sp>
      <p:sp>
        <p:nvSpPr>
          <p:cNvPr id="8" name="文本框 7"/>
          <p:cNvSpPr txBox="1"/>
          <p:nvPr/>
        </p:nvSpPr>
        <p:spPr>
          <a:xfrm>
            <a:off x="4754245" y="4036695"/>
            <a:ext cx="4064000" cy="1198880"/>
          </a:xfrm>
          <a:prstGeom prst="rect">
            <a:avLst/>
          </a:prstGeom>
          <a:noFill/>
        </p:spPr>
        <p:txBody>
          <a:bodyPr wrap="square" rtlCol="0">
            <a:spAutoFit/>
          </a:bodyPr>
          <a:p>
            <a:r>
              <a:rPr lang="en-US" altLang="zh-CN">
                <a:sym typeface="+mn-ea"/>
              </a:rPr>
              <a:t>6</a:t>
            </a:r>
            <a:r>
              <a:rPr lang="zh-CN" altLang="en-US">
                <a:sym typeface="+mn-ea"/>
              </a:rPr>
              <a:t>，关键词数量：</a:t>
            </a:r>
            <a:endParaRPr lang="zh-CN" altLang="en-US">
              <a:sym typeface="+mn-ea"/>
            </a:endParaRPr>
          </a:p>
          <a:p>
            <a:r>
              <a:rPr lang="zh-CN" altLang="en-US">
                <a:sym typeface="+mn-ea"/>
              </a:rPr>
              <a:t>不低于</a:t>
            </a:r>
            <a:r>
              <a:rPr lang="en-US" altLang="zh-CN">
                <a:sym typeface="+mn-ea"/>
              </a:rPr>
              <a:t>500</a:t>
            </a:r>
            <a:r>
              <a:rPr lang="zh-CN" altLang="en-US">
                <a:sym typeface="+mn-ea"/>
              </a:rPr>
              <a:t>个，场景不低于</a:t>
            </a:r>
            <a:r>
              <a:rPr lang="en-US" altLang="zh-CN">
                <a:sym typeface="+mn-ea"/>
              </a:rPr>
              <a:t>500</a:t>
            </a:r>
            <a:r>
              <a:rPr lang="zh-CN" altLang="en-US">
                <a:sym typeface="+mn-ea"/>
              </a:rPr>
              <a:t>条。（实际结果几千条，为规划合同写不低于</a:t>
            </a:r>
            <a:r>
              <a:rPr lang="en-US" altLang="zh-CN">
                <a:sym typeface="+mn-ea"/>
              </a:rPr>
              <a:t>500</a:t>
            </a:r>
            <a:r>
              <a:rPr lang="zh-CN" altLang="en-US">
                <a:sym typeface="+mn-ea"/>
              </a:rPr>
              <a:t>条）</a:t>
            </a:r>
            <a:endParaRPr lang="zh-CN" altLang="en-US"/>
          </a:p>
        </p:txBody>
      </p:sp>
      <p:sp>
        <p:nvSpPr>
          <p:cNvPr id="10" name="文本框 9"/>
          <p:cNvSpPr txBox="1"/>
          <p:nvPr/>
        </p:nvSpPr>
        <p:spPr>
          <a:xfrm>
            <a:off x="4852670" y="5564505"/>
            <a:ext cx="4693920" cy="922020"/>
          </a:xfrm>
          <a:prstGeom prst="rect">
            <a:avLst/>
          </a:prstGeom>
          <a:noFill/>
        </p:spPr>
        <p:txBody>
          <a:bodyPr wrap="square" rtlCol="0">
            <a:spAutoFit/>
          </a:bodyPr>
          <a:p>
            <a:r>
              <a:rPr lang="en-US" altLang="zh-CN">
                <a:sym typeface="+mn-ea"/>
              </a:rPr>
              <a:t>8</a:t>
            </a:r>
            <a:r>
              <a:rPr lang="zh-CN" altLang="en-US">
                <a:sym typeface="+mn-ea"/>
              </a:rPr>
              <a:t>：公司情况：</a:t>
            </a:r>
            <a:endParaRPr lang="zh-CN" altLang="en-US">
              <a:sym typeface="+mn-ea"/>
            </a:endParaRPr>
          </a:p>
          <a:p>
            <a:r>
              <a:rPr lang="zh-CN" altLang="en-US">
                <a:sym typeface="+mn-ea"/>
              </a:rPr>
              <a:t>《万拓营销科技有限公司》</a:t>
            </a:r>
            <a:r>
              <a:rPr lang="en-US" altLang="zh-CN">
                <a:sym typeface="+mn-ea"/>
              </a:rPr>
              <a:t>- GEO</a:t>
            </a:r>
            <a:r>
              <a:rPr lang="zh-CN" altLang="en-US">
                <a:sym typeface="+mn-ea"/>
              </a:rPr>
              <a:t>优化</a:t>
            </a:r>
            <a:r>
              <a:rPr lang="en-US" altLang="zh-CN">
                <a:sym typeface="+mn-ea"/>
              </a:rPr>
              <a:t> </a:t>
            </a:r>
            <a:r>
              <a:rPr lang="zh-CN" altLang="en-US">
                <a:sym typeface="+mn-ea"/>
              </a:rPr>
              <a:t>广告投流</a:t>
            </a:r>
            <a:r>
              <a:rPr lang="en-US" altLang="zh-CN">
                <a:sym typeface="+mn-ea"/>
              </a:rPr>
              <a:t> </a:t>
            </a:r>
            <a:r>
              <a:rPr lang="zh-CN" altLang="en-US">
                <a:sym typeface="+mn-ea"/>
              </a:rPr>
              <a:t>、全网品牌营销、新媒体</a:t>
            </a:r>
            <a:r>
              <a:rPr lang="zh-CN" altLang="en-US">
                <a:sym typeface="+mn-ea"/>
              </a:rPr>
              <a:t>运营</a:t>
            </a:r>
            <a:endParaRPr lang="zh-CN" altLang="en-US">
              <a:sym typeface="+mn-ea"/>
            </a:endParaRPr>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59080" y="306705"/>
            <a:ext cx="6808470" cy="549275"/>
          </a:xfrm>
        </p:spPr>
        <p:txBody>
          <a:bodyPr>
            <a:normAutofit/>
          </a:bodyPr>
          <a:p>
            <a:r>
              <a:rPr lang="en-US" altLang="zh-CN">
                <a:sym typeface="+mn-ea"/>
              </a:rPr>
              <a:t> Ai</a:t>
            </a:r>
            <a:r>
              <a:rPr lang="zh-CN" altLang="en-US">
                <a:sym typeface="+mn-ea"/>
              </a:rPr>
              <a:t>投喂方案</a:t>
            </a:r>
            <a:r>
              <a:rPr lang="en-US" altLang="zh-CN">
                <a:sym typeface="+mn-ea"/>
              </a:rPr>
              <a:t>-</a:t>
            </a:r>
            <a:r>
              <a:rPr lang="zh-CN" altLang="en-US">
                <a:sym typeface="+mn-ea"/>
              </a:rPr>
              <a:t>优化周期：</a:t>
            </a:r>
            <a:endParaRPr lang="en-US" altLang="zh-CN">
              <a:sym typeface="+mn-ea"/>
            </a:endParaRPr>
          </a:p>
        </p:txBody>
      </p:sp>
      <p:sp>
        <p:nvSpPr>
          <p:cNvPr id="3" name="文本框 2"/>
          <p:cNvSpPr txBox="1"/>
          <p:nvPr/>
        </p:nvSpPr>
        <p:spPr>
          <a:xfrm>
            <a:off x="5099685" y="2188210"/>
            <a:ext cx="2998470" cy="502285"/>
          </a:xfrm>
          <a:prstGeom prst="rect">
            <a:avLst/>
          </a:prstGeom>
          <a:noFill/>
        </p:spPr>
        <p:txBody>
          <a:bodyPr wrap="square" rtlCol="0">
            <a:noAutofit/>
          </a:bodyPr>
          <a:p>
            <a:r>
              <a:rPr lang="zh-CN" altLang="en-US" sz="2400" b="1">
                <a:solidFill>
                  <a:srgbClr val="FF0000"/>
                </a:solidFill>
              </a:rPr>
              <a:t>优化周期时</a:t>
            </a:r>
            <a:r>
              <a:rPr lang="zh-CN" altLang="en-US" sz="2400" b="1">
                <a:solidFill>
                  <a:srgbClr val="FF0000"/>
                </a:solidFill>
              </a:rPr>
              <a:t>怎么样？</a:t>
            </a:r>
            <a:endParaRPr lang="zh-CN" altLang="en-US" sz="2400" b="1">
              <a:solidFill>
                <a:srgbClr val="FF0000"/>
              </a:solidFill>
            </a:endParaRPr>
          </a:p>
        </p:txBody>
      </p:sp>
      <p:sp>
        <p:nvSpPr>
          <p:cNvPr id="4" name="文本框 3"/>
          <p:cNvSpPr txBox="1"/>
          <p:nvPr/>
        </p:nvSpPr>
        <p:spPr>
          <a:xfrm>
            <a:off x="2870835" y="3131185"/>
            <a:ext cx="7687945" cy="1529715"/>
          </a:xfrm>
          <a:prstGeom prst="rect">
            <a:avLst/>
          </a:prstGeom>
          <a:noFill/>
        </p:spPr>
        <p:txBody>
          <a:bodyPr wrap="square" rtlCol="0">
            <a:spAutoFit/>
          </a:bodyPr>
          <a:p>
            <a:pPr>
              <a:lnSpc>
                <a:spcPct val="130000"/>
              </a:lnSpc>
            </a:pPr>
            <a:r>
              <a:rPr lang="en-US" altLang="zh-CN"/>
              <a:t>1.</a:t>
            </a:r>
            <a:r>
              <a:rPr lang="zh-CN" altLang="en-US"/>
              <a:t>首月投喂会至少</a:t>
            </a:r>
            <a:r>
              <a:rPr lang="en-US" altLang="zh-CN"/>
              <a:t>200</a:t>
            </a:r>
            <a:r>
              <a:rPr lang="zh-CN" altLang="en-US"/>
              <a:t>篇文章，</a:t>
            </a:r>
            <a:r>
              <a:rPr lang="en-US" altLang="zh-CN"/>
              <a:t>7-10</a:t>
            </a:r>
            <a:r>
              <a:rPr lang="zh-CN" altLang="en-US"/>
              <a:t>天会反馈排名收录</a:t>
            </a:r>
            <a:r>
              <a:rPr lang="zh-CN" altLang="en-US"/>
              <a:t>情况</a:t>
            </a:r>
            <a:endParaRPr lang="zh-CN" altLang="en-US"/>
          </a:p>
          <a:p>
            <a:pPr>
              <a:lnSpc>
                <a:spcPct val="130000"/>
              </a:lnSpc>
            </a:pPr>
            <a:r>
              <a:rPr lang="en-US" altLang="zh-CN"/>
              <a:t>2.</a:t>
            </a:r>
            <a:r>
              <a:rPr lang="zh-CN" altLang="en-US"/>
              <a:t>第</a:t>
            </a:r>
            <a:r>
              <a:rPr lang="en-US" altLang="zh-CN"/>
              <a:t>2-12</a:t>
            </a:r>
            <a:r>
              <a:rPr lang="zh-CN" altLang="en-US"/>
              <a:t>月每个月投放会根据关键词的情况进行定向投喂，</a:t>
            </a:r>
            <a:r>
              <a:rPr lang="en-US" altLang="zh-CN"/>
              <a:t>70-100</a:t>
            </a:r>
            <a:r>
              <a:rPr lang="zh-CN" altLang="en-US"/>
              <a:t>篇</a:t>
            </a:r>
            <a:r>
              <a:rPr lang="en-US" altLang="zh-CN"/>
              <a:t>/</a:t>
            </a:r>
            <a:r>
              <a:rPr lang="zh-CN" altLang="en-US"/>
              <a:t>月</a:t>
            </a:r>
            <a:endParaRPr lang="zh-CN" altLang="en-US"/>
          </a:p>
          <a:p>
            <a:pPr>
              <a:lnSpc>
                <a:spcPct val="130000"/>
              </a:lnSpc>
            </a:pPr>
            <a:r>
              <a:rPr lang="en-US" altLang="zh-CN"/>
              <a:t>3.</a:t>
            </a:r>
            <a:r>
              <a:rPr lang="zh-CN" altLang="en-US"/>
              <a:t>针对关键词达标反馈情况做调整策略，对于没有达标的关键词进行针对性的投喂优化，一周左右在检测报表</a:t>
            </a:r>
            <a:r>
              <a:rPr lang="zh-CN" altLang="en-US"/>
              <a:t>情况</a:t>
            </a:r>
            <a:endParaRPr lang="zh-CN" altLang="en-US"/>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59080" y="306705"/>
            <a:ext cx="5490845" cy="549275"/>
          </a:xfrm>
        </p:spPr>
        <p:txBody>
          <a:bodyPr>
            <a:normAutofit/>
          </a:bodyPr>
          <a:p>
            <a:r>
              <a:rPr lang="en-US" altLang="zh-CN">
                <a:sym typeface="+mn-ea"/>
              </a:rPr>
              <a:t>Ai</a:t>
            </a:r>
            <a:r>
              <a:rPr lang="zh-CN" altLang="en-US">
                <a:sym typeface="+mn-ea"/>
              </a:rPr>
              <a:t>投喂方案</a:t>
            </a:r>
            <a:r>
              <a:rPr lang="en-US" altLang="zh-CN">
                <a:sym typeface="+mn-ea"/>
              </a:rPr>
              <a:t>-</a:t>
            </a:r>
            <a:r>
              <a:rPr lang="zh-CN" altLang="en-US">
                <a:sym typeface="+mn-ea"/>
              </a:rPr>
              <a:t>验收</a:t>
            </a:r>
            <a:r>
              <a:rPr lang="zh-CN" altLang="en-US">
                <a:sym typeface="+mn-ea"/>
              </a:rPr>
              <a:t>标准</a:t>
            </a:r>
            <a:endParaRPr lang="zh-CN" altLang="en-US">
              <a:sym typeface="+mn-ea"/>
            </a:endParaRPr>
          </a:p>
        </p:txBody>
      </p:sp>
      <p:sp>
        <p:nvSpPr>
          <p:cNvPr id="4" name="文本框 3"/>
          <p:cNvSpPr txBox="1"/>
          <p:nvPr/>
        </p:nvSpPr>
        <p:spPr>
          <a:xfrm>
            <a:off x="2741930" y="2875915"/>
            <a:ext cx="6096000" cy="1618615"/>
          </a:xfrm>
          <a:prstGeom prst="rect">
            <a:avLst/>
          </a:prstGeom>
          <a:noFill/>
        </p:spPr>
        <p:txBody>
          <a:bodyPr wrap="square" rtlCol="0" anchor="t">
            <a:spAutoFit/>
          </a:bodyPr>
          <a:p>
            <a:pPr marL="444500" indent="-215900" algn="l">
              <a:lnSpc>
                <a:spcPct val="92000"/>
              </a:lnSpc>
              <a:buClr>
                <a:srgbClr val="BC98D9"/>
              </a:buClr>
              <a:buChar char="•"/>
              <a:defRPr/>
            </a:pPr>
            <a:r>
              <a:rPr lang="en-US" b="1">
                <a:solidFill>
                  <a:srgbClr val="BC98D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1、怎么考核一个词条达标？ </a:t>
            </a:r>
            <a:endParaRPr lang="en-US"/>
          </a:p>
          <a:p>
            <a:pPr marL="444500" indent="-215900" algn="l">
              <a:lnSpc>
                <a:spcPct val="92000"/>
              </a:lnSpc>
              <a:buClr>
                <a:srgbClr val="000000"/>
              </a:buClr>
              <a:buChar char="•"/>
            </a:pP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搜索该词条时，AI中出现客户信息，就算该词条达标。</a:t>
            </a:r>
            <a:endParaRPr lang="en-US" b="0" i="0" u="none" strike="noStrike">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228600" indent="0" algn="l">
              <a:lnSpc>
                <a:spcPct val="92000"/>
              </a:lnSpc>
            </a:pPr>
            <a:endParaRPr lang="zh-CN" altLang="en-US"/>
          </a:p>
          <a:p>
            <a:pPr marL="444500" indent="-215900" algn="l">
              <a:lnSpc>
                <a:spcPct val="92000"/>
              </a:lnSpc>
              <a:buClr>
                <a:srgbClr val="BC98D9"/>
              </a:buClr>
              <a:buChar char="•"/>
            </a:pPr>
            <a:r>
              <a:rPr lang="en-US" b="1">
                <a:solidFill>
                  <a:srgbClr val="BC98D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2、如何汇报数据结果？ </a:t>
            </a:r>
            <a:endParaRPr lang="en-US" b="1" i="0" u="none" strike="noStrike">
              <a:solidFill>
                <a:srgbClr val="BC98D9"/>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marL="444500" indent="-215900" algn="l">
              <a:lnSpc>
                <a:spcPct val="92000"/>
              </a:lnSpc>
              <a:buClr>
                <a:srgbClr val="000000"/>
              </a:buClr>
              <a:buChar char="•"/>
            </a:pP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Lumos AI 系统每月提供数据报表</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链接</a:t>
            </a:r>
            <a:r>
              <a:rPr 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，统计分析各平台达标情况</a:t>
            </a:r>
            <a:r>
              <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，每周会有一个截图反馈</a:t>
            </a:r>
            <a:endParaRPr lang="zh-CN" altLang="en-US">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5" name="文本框 4"/>
          <p:cNvSpPr txBox="1"/>
          <p:nvPr/>
        </p:nvSpPr>
        <p:spPr>
          <a:xfrm>
            <a:off x="4485640" y="2019300"/>
            <a:ext cx="1867535" cy="521970"/>
          </a:xfrm>
          <a:prstGeom prst="rect">
            <a:avLst/>
          </a:prstGeom>
          <a:noFill/>
        </p:spPr>
        <p:txBody>
          <a:bodyPr wrap="square" rtlCol="0" anchor="t">
            <a:spAutoFit/>
          </a:bodyPr>
          <a:p>
            <a:r>
              <a:rPr lang="zh-CN" altLang="en-US" sz="2800" b="1">
                <a:solidFill>
                  <a:srgbClr val="FF0000"/>
                </a:solidFill>
                <a:sym typeface="+mn-ea"/>
              </a:rPr>
              <a:t>验收标准</a:t>
            </a:r>
            <a:endParaRPr lang="zh-CN" altLang="en-US" sz="2800" b="1">
              <a:solidFill>
                <a:srgbClr val="FF0000"/>
              </a:solidFill>
              <a:sym typeface="+mn-ea"/>
            </a:endParaRPr>
          </a:p>
        </p:txBody>
      </p:sp>
      <p:pic>
        <p:nvPicPr>
          <p:cNvPr id="9" name="图片 8"/>
          <p:cNvPicPr>
            <a:picLocks noChangeAspect="1"/>
          </p:cNvPicPr>
          <p:nvPr/>
        </p:nvPicPr>
        <p:blipFill>
          <a:blip r:embed="rId1"/>
          <a:stretch>
            <a:fillRect/>
          </a:stretch>
        </p:blipFill>
        <p:spPr>
          <a:xfrm>
            <a:off x="11029950" y="439420"/>
            <a:ext cx="763270" cy="6959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15" name="textbox 17"/>
          <p:cNvSpPr/>
          <p:nvPr>
            <p:custDataLst>
              <p:tags r:id="rId2"/>
            </p:custDataLst>
          </p:nvPr>
        </p:nvSpPr>
        <p:spPr>
          <a:xfrm>
            <a:off x="5520232" y="3716655"/>
            <a:ext cx="2332354" cy="924560"/>
          </a:xfrm>
          <a:prstGeom prst="rect">
            <a:avLst/>
          </a:prstGeom>
        </p:spPr>
        <p:txBody>
          <a:bodyPr vert="horz" wrap="square" lIns="0" tIns="0" rIns="0" bIns="0"/>
          <a:p>
            <a:pPr algn="l" rtl="0" eaLnBrk="0">
              <a:lnSpc>
                <a:spcPct val="83000"/>
              </a:lnSpc>
            </a:pP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6310" y="319405"/>
            <a:ext cx="1435735"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公司</a:t>
            </a:r>
            <a:r>
              <a:rPr lang="zh-CN" altLang="en-US" sz="2400" b="1" dirty="0">
                <a:solidFill>
                  <a:srgbClr val="FF0000"/>
                </a:solidFill>
              </a:rPr>
              <a:t>环境</a:t>
            </a:r>
            <a:endParaRPr lang="zh-CN" altLang="en-US" sz="2400" b="1" dirty="0">
              <a:solidFill>
                <a:srgbClr val="FF0000"/>
              </a:solidFill>
            </a:endParaRPr>
          </a:p>
        </p:txBody>
      </p:sp>
      <p:sp>
        <p:nvSpPr>
          <p:cNvPr id="33" name="textbox 20"/>
          <p:cNvSpPr/>
          <p:nvPr/>
        </p:nvSpPr>
        <p:spPr>
          <a:xfrm>
            <a:off x="1127125" y="6225540"/>
            <a:ext cx="3034665" cy="561975"/>
          </a:xfrm>
          <a:prstGeom prst="rect">
            <a:avLst/>
          </a:prstGeom>
        </p:spPr>
        <p:style>
          <a:lnRef idx="0">
            <a:srgbClr val="FFFFFF"/>
          </a:lnRef>
          <a:fillRef idx="1">
            <a:schemeClr val="accent1"/>
          </a:fillRef>
          <a:effectRef idx="1">
            <a:schemeClr val="accent1"/>
          </a:effectRef>
          <a:fontRef idx="minor">
            <a:schemeClr val="lt1"/>
          </a:fontRef>
        </p:style>
        <p:txBody>
          <a:bodyPr vert="horz" wrap="square" lIns="0" tIns="0" rIns="0" bIns="0"/>
          <a:p>
            <a:pPr algn="l" rtl="0" eaLnBrk="0">
              <a:lnSpc>
                <a:spcPct val="107000"/>
              </a:lnSpc>
            </a:pPr>
            <a:endParaRPr lang="en-US" altLang="en-US" sz="800" dirty="0"/>
          </a:p>
          <a:p>
            <a:pPr marL="169545" algn="l" rtl="0" eaLnBrk="0">
              <a:lnSpc>
                <a:spcPct val="100000"/>
              </a:lnSpc>
              <a:spcBef>
                <a:spcPts val="5"/>
              </a:spcBef>
            </a:pPr>
            <a:r>
              <a:rPr lang="en-US" altLang="zh-CN" sz="270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AI-GEO</a:t>
            </a:r>
            <a:r>
              <a:rPr lang="zh-CN" altLang="en-US" sz="270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运营中心</a:t>
            </a:r>
            <a:endParaRPr lang="zh-CN" alt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marL="169545" algn="l" rtl="0" eaLnBrk="0">
              <a:lnSpc>
                <a:spcPct val="100000"/>
              </a:lnSpc>
              <a:spcBef>
                <a:spcPts val="5"/>
              </a:spcBef>
            </a:pPr>
            <a:endParaRPr lang="en-US" altLang="en-US" sz="2700" dirty="0"/>
          </a:p>
        </p:txBody>
      </p:sp>
      <p:sp>
        <p:nvSpPr>
          <p:cNvPr id="40" name="textbox 22"/>
          <p:cNvSpPr/>
          <p:nvPr/>
        </p:nvSpPr>
        <p:spPr>
          <a:xfrm>
            <a:off x="8183880" y="6296025"/>
            <a:ext cx="2688590" cy="561975"/>
          </a:xfrm>
          <a:prstGeom prst="rect">
            <a:avLst/>
          </a:prstGeom>
        </p:spPr>
        <p:style>
          <a:lnRef idx="0">
            <a:srgbClr val="FFFFFF"/>
          </a:lnRef>
          <a:fillRef idx="1">
            <a:schemeClr val="accent1"/>
          </a:fillRef>
          <a:effectRef idx="1">
            <a:schemeClr val="accent1"/>
          </a:effectRef>
          <a:fontRef idx="minor">
            <a:schemeClr val="lt1"/>
          </a:fontRef>
        </p:style>
        <p:txBody>
          <a:bodyPr vert="horz" wrap="square" lIns="0" tIns="0" rIns="0" bIns="0"/>
          <a:p>
            <a:pPr algn="l" rtl="0" eaLnBrk="0">
              <a:lnSpc>
                <a:spcPct val="106000"/>
              </a:lnSpc>
            </a:pPr>
            <a:r>
              <a:rPr lang="en-US" altLang="zh-CN"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新</a:t>
            </a:r>
            <a:r>
              <a:rPr lang="zh-CN" alt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媒体运营</a:t>
            </a:r>
            <a:r>
              <a:rPr lang="zh-CN" alt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中心</a:t>
            </a:r>
            <a:endParaRPr lang="zh-CN" altLang="en-US" sz="270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3"/>
          <a:stretch>
            <a:fillRect/>
          </a:stretch>
        </p:blipFill>
        <p:spPr>
          <a:xfrm>
            <a:off x="1082675" y="1485265"/>
            <a:ext cx="3450590" cy="4523740"/>
          </a:xfrm>
          <a:prstGeom prst="rect">
            <a:avLst/>
          </a:prstGeom>
          <a:ln w="57150">
            <a:solidFill>
              <a:schemeClr val="accent1"/>
            </a:solidFill>
          </a:ln>
        </p:spPr>
      </p:pic>
      <p:pic>
        <p:nvPicPr>
          <p:cNvPr id="6" name="图片 5"/>
          <p:cNvPicPr>
            <a:picLocks noChangeAspect="1"/>
          </p:cNvPicPr>
          <p:nvPr/>
        </p:nvPicPr>
        <p:blipFill>
          <a:blip r:embed="rId4"/>
          <a:stretch>
            <a:fillRect/>
          </a:stretch>
        </p:blipFill>
        <p:spPr>
          <a:xfrm>
            <a:off x="7392035" y="1412875"/>
            <a:ext cx="3676015" cy="4763770"/>
          </a:xfrm>
          <a:prstGeom prst="rect">
            <a:avLst/>
          </a:prstGeom>
          <a:ln w="57150">
            <a:solidFill>
              <a:schemeClr val="accent1"/>
            </a:solidFill>
          </a:ln>
        </p:spPr>
      </p:pic>
    </p:spTree>
    <p:custDataLst>
      <p:tags r:id="rId5"/>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6538586"/>
            <a:ext cx="12192000" cy="319414"/>
          </a:xfrm>
          <a:prstGeom prst="rect">
            <a:avLst/>
          </a:prstGeom>
          <a:solidFill>
            <a:srgbClr val="302E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梯形 5"/>
          <p:cNvSpPr/>
          <p:nvPr/>
        </p:nvSpPr>
        <p:spPr>
          <a:xfrm>
            <a:off x="2732762" y="6212910"/>
            <a:ext cx="6726476" cy="645090"/>
          </a:xfrm>
          <a:prstGeom prst="trapezoid">
            <a:avLst>
              <a:gd name="adj" fmla="val 44048"/>
            </a:avLst>
          </a:prstGeom>
          <a:solidFill>
            <a:srgbClr val="B52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3882790" y="6360452"/>
            <a:ext cx="4426420" cy="337185"/>
          </a:xfrm>
          <a:prstGeom prst="rect">
            <a:avLst/>
          </a:prstGeom>
          <a:noFill/>
        </p:spPr>
        <p:txBody>
          <a:bodyPr wrap="square" rtlCol="0">
            <a:spAutoFit/>
          </a:bodyPr>
          <a:lstStyle/>
          <a:p>
            <a:pPr algn="dist"/>
            <a:r>
              <a:rPr lang="zh-CN" altLang="en-US" sz="1600" dirty="0">
                <a:solidFill>
                  <a:schemeClr val="bg1"/>
                </a:solidFill>
              </a:rPr>
              <a:t>万拓</a:t>
            </a:r>
            <a:r>
              <a:rPr lang="zh-CN" altLang="en-US" sz="1600" dirty="0">
                <a:solidFill>
                  <a:schemeClr val="bg1"/>
                </a:solidFill>
              </a:rPr>
              <a:t>营销</a:t>
            </a:r>
            <a:endParaRPr lang="zh-CN" altLang="en-US" sz="1600" dirty="0">
              <a:solidFill>
                <a:schemeClr val="bg1"/>
              </a:solidFill>
            </a:endParaRPr>
          </a:p>
        </p:txBody>
      </p:sp>
      <p:sp>
        <p:nvSpPr>
          <p:cNvPr id="9" name="文本框 8"/>
          <p:cNvSpPr txBox="1"/>
          <p:nvPr/>
        </p:nvSpPr>
        <p:spPr>
          <a:xfrm>
            <a:off x="5220989" y="2259286"/>
            <a:ext cx="4440639" cy="707886"/>
          </a:xfrm>
          <a:prstGeom prst="rect">
            <a:avLst/>
          </a:prstGeom>
          <a:noFill/>
        </p:spPr>
        <p:txBody>
          <a:bodyPr wrap="none" rtlCol="0">
            <a:spAutoFit/>
          </a:bodyPr>
          <a:lstStyle/>
          <a:p>
            <a:r>
              <a:rPr lang="zh-CN" altLang="en-US" sz="4000" dirty="0">
                <a:solidFill>
                  <a:srgbClr val="B5262C"/>
                </a:solidFill>
                <a:latin typeface="+mj-ea"/>
                <a:ea typeface="+mj-ea"/>
              </a:rPr>
              <a:t>演示完毕 </a:t>
            </a:r>
            <a:r>
              <a:rPr lang="zh-CN" altLang="en-US" sz="4000" dirty="0">
                <a:solidFill>
                  <a:schemeClr val="tx2"/>
                </a:solidFill>
                <a:latin typeface="+mj-ea"/>
                <a:ea typeface="+mj-ea"/>
              </a:rPr>
              <a:t>谢谢观看</a:t>
            </a:r>
            <a:endParaRPr lang="zh-CN" altLang="en-US" sz="4000" dirty="0">
              <a:solidFill>
                <a:schemeClr val="tx2"/>
              </a:solidFill>
              <a:latin typeface="+mj-ea"/>
              <a:ea typeface="+mj-ea"/>
            </a:endParaRPr>
          </a:p>
        </p:txBody>
      </p:sp>
      <p:sp>
        <p:nvSpPr>
          <p:cNvPr id="10" name="文本框 9"/>
          <p:cNvSpPr txBox="1"/>
          <p:nvPr/>
        </p:nvSpPr>
        <p:spPr>
          <a:xfrm>
            <a:off x="5220989" y="2896718"/>
            <a:ext cx="4073323" cy="275590"/>
          </a:xfrm>
          <a:prstGeom prst="rect">
            <a:avLst/>
          </a:prstGeom>
          <a:noFill/>
        </p:spPr>
        <p:txBody>
          <a:bodyPr wrap="square" rtlCol="0">
            <a:spAutoFit/>
          </a:bodyPr>
          <a:lstStyle/>
          <a:p>
            <a:r>
              <a:rPr lang="en-US" altLang="zh-CN" sz="1200" dirty="0">
                <a:solidFill>
                  <a:schemeClr val="tx1">
                    <a:lumMod val="50000"/>
                    <a:lumOff val="50000"/>
                  </a:schemeClr>
                </a:solidFill>
                <a:latin typeface="+mj-ea"/>
                <a:ea typeface="+mj-ea"/>
              </a:rPr>
              <a:t>THANK YOU FOR WATCHING</a:t>
            </a:r>
            <a:endParaRPr lang="en-US" altLang="zh-CN" sz="1200" dirty="0">
              <a:solidFill>
                <a:schemeClr val="tx1">
                  <a:lumMod val="50000"/>
                  <a:lumOff val="50000"/>
                </a:schemeClr>
              </a:solidFill>
              <a:latin typeface="+mj-ea"/>
              <a:ea typeface="+mj-ea"/>
            </a:endParaRPr>
          </a:p>
        </p:txBody>
      </p:sp>
      <p:sp>
        <p:nvSpPr>
          <p:cNvPr id="21" name="矩形 20"/>
          <p:cNvSpPr/>
          <p:nvPr/>
        </p:nvSpPr>
        <p:spPr>
          <a:xfrm>
            <a:off x="2882786" y="1796289"/>
            <a:ext cx="845542" cy="845542"/>
          </a:xfrm>
          <a:prstGeom prst="rect">
            <a:avLst/>
          </a:prstGeom>
          <a:solidFill>
            <a:schemeClr val="bg1"/>
          </a:solidFill>
          <a:ln w="952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3096895" y="2103755"/>
            <a:ext cx="1666875" cy="1324610"/>
          </a:xfrm>
          <a:prstGeom prst="rect">
            <a:avLst/>
          </a:prstGeom>
          <a:solidFill>
            <a:schemeClr val="bg1"/>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4274310" y="3715292"/>
            <a:ext cx="414121" cy="138497"/>
          </a:xfrm>
          <a:prstGeom prst="rect">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3096971" y="1965113"/>
            <a:ext cx="414121" cy="138497"/>
          </a:xfrm>
          <a:prstGeom prst="rect">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5" name="组合 24"/>
          <p:cNvGrpSpPr/>
          <p:nvPr/>
        </p:nvGrpSpPr>
        <p:grpSpPr>
          <a:xfrm>
            <a:off x="5201920" y="3264535"/>
            <a:ext cx="1905000" cy="316865"/>
            <a:chOff x="6487371" y="3351974"/>
            <a:chExt cx="1605280" cy="316623"/>
          </a:xfrm>
        </p:grpSpPr>
        <p:sp>
          <p:nvSpPr>
            <p:cNvPr id="23" name="矩形: 圆角 22"/>
            <p:cNvSpPr/>
            <p:nvPr/>
          </p:nvSpPr>
          <p:spPr>
            <a:xfrm>
              <a:off x="6615069" y="3351974"/>
              <a:ext cx="1349876" cy="316623"/>
            </a:xfrm>
            <a:prstGeom prst="roundRect">
              <a:avLst>
                <a:gd name="adj" fmla="val 50000"/>
              </a:avLst>
            </a:prstGeom>
            <a:solidFill>
              <a:srgbClr val="B5262C"/>
            </a:solidFill>
            <a:ln w="28575">
              <a:solidFill>
                <a:srgbClr val="B526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p:cNvSpPr txBox="1"/>
            <p:nvPr/>
          </p:nvSpPr>
          <p:spPr>
            <a:xfrm>
              <a:off x="6487371" y="3356397"/>
              <a:ext cx="1605280" cy="306471"/>
            </a:xfrm>
            <a:prstGeom prst="rect">
              <a:avLst/>
            </a:prstGeom>
            <a:noFill/>
          </p:spPr>
          <p:txBody>
            <a:bodyPr wrap="square" rtlCol="0">
              <a:spAutoFit/>
            </a:bodyPr>
            <a:lstStyle/>
            <a:p>
              <a:pPr algn="ctr"/>
              <a:r>
                <a:rPr lang="zh-CN" altLang="en-US" sz="1400" dirty="0">
                  <a:solidFill>
                    <a:schemeClr val="bg1"/>
                  </a:solidFill>
                  <a:latin typeface="+mj-ea"/>
                  <a:ea typeface="+mj-ea"/>
                </a:rPr>
                <a:t>汇报人：万拓</a:t>
              </a:r>
              <a:r>
                <a:rPr lang="zh-CN" altLang="en-US" sz="1400" dirty="0">
                  <a:solidFill>
                    <a:schemeClr val="bg1"/>
                  </a:solidFill>
                  <a:latin typeface="+mj-ea"/>
                  <a:ea typeface="+mj-ea"/>
                </a:rPr>
                <a:t>营销</a:t>
              </a:r>
              <a:endParaRPr lang="zh-CN" altLang="en-US" sz="1400" dirty="0">
                <a:solidFill>
                  <a:schemeClr val="bg1"/>
                </a:solidFill>
                <a:latin typeface="+mj-ea"/>
                <a:ea typeface="+mj-ea"/>
              </a:endParaRPr>
            </a:p>
          </p:txBody>
        </p:sp>
      </p:grpSp>
      <p:pic>
        <p:nvPicPr>
          <p:cNvPr id="4" name="图片 3"/>
          <p:cNvPicPr>
            <a:picLocks noChangeAspect="1"/>
          </p:cNvPicPr>
          <p:nvPr/>
        </p:nvPicPr>
        <p:blipFill>
          <a:blip r:embed="rId1"/>
          <a:stretch>
            <a:fillRect/>
          </a:stretch>
        </p:blipFill>
        <p:spPr>
          <a:xfrm>
            <a:off x="3150235" y="2130425"/>
            <a:ext cx="1601470" cy="125539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7621270" y="201295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 15"/>
          <p:cNvSpPr/>
          <p:nvPr>
            <p:custDataLst>
              <p:tags r:id="rId2"/>
            </p:custDataLst>
          </p:nvPr>
        </p:nvSpPr>
        <p:spPr>
          <a:xfrm>
            <a:off x="7621270" y="288353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矩形 16"/>
          <p:cNvSpPr/>
          <p:nvPr>
            <p:custDataLst>
              <p:tags r:id="rId3"/>
            </p:custDataLst>
          </p:nvPr>
        </p:nvSpPr>
        <p:spPr>
          <a:xfrm>
            <a:off x="7621270" y="371157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custDataLst>
              <p:tags r:id="rId4"/>
            </p:custDataLst>
          </p:nvPr>
        </p:nvSpPr>
        <p:spPr>
          <a:xfrm>
            <a:off x="7621270" y="541020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621270" y="4511040"/>
            <a:ext cx="3004185" cy="56578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custDataLst>
              <p:tags r:id="rId6"/>
            </p:custDataLst>
          </p:nvPr>
        </p:nvSpPr>
        <p:spPr>
          <a:xfrm>
            <a:off x="1631950" y="203136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custDataLst>
              <p:tags r:id="rId7"/>
            </p:custDataLst>
          </p:nvPr>
        </p:nvSpPr>
        <p:spPr>
          <a:xfrm>
            <a:off x="1631950" y="290195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矩形 9"/>
          <p:cNvSpPr/>
          <p:nvPr>
            <p:custDataLst>
              <p:tags r:id="rId8"/>
            </p:custDataLst>
          </p:nvPr>
        </p:nvSpPr>
        <p:spPr>
          <a:xfrm>
            <a:off x="1631950" y="372999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custDataLst>
              <p:tags r:id="rId9"/>
            </p:custDataLst>
          </p:nvPr>
        </p:nvSpPr>
        <p:spPr>
          <a:xfrm>
            <a:off x="1631950" y="542861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custDataLst>
              <p:tags r:id="rId10"/>
            </p:custDataLst>
          </p:nvPr>
        </p:nvSpPr>
        <p:spPr>
          <a:xfrm>
            <a:off x="1631950" y="4529455"/>
            <a:ext cx="3004185" cy="56578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9" name="图片 8"/>
          <p:cNvPicPr>
            <a:picLocks noChangeAspect="1"/>
          </p:cNvPicPr>
          <p:nvPr/>
        </p:nvPicPr>
        <p:blipFill>
          <a:blip r:embed="rId11"/>
          <a:stretch>
            <a:fillRect/>
          </a:stretch>
        </p:blipFill>
        <p:spPr>
          <a:xfrm>
            <a:off x="11029950" y="439420"/>
            <a:ext cx="763270" cy="695960"/>
          </a:xfrm>
          <a:prstGeom prst="rect">
            <a:avLst/>
          </a:prstGeom>
        </p:spPr>
      </p:pic>
      <p:sp>
        <p:nvSpPr>
          <p:cNvPr id="15" name="textbox 17"/>
          <p:cNvSpPr/>
          <p:nvPr>
            <p:custDataLst>
              <p:tags r:id="rId12"/>
            </p:custDataLst>
          </p:nvPr>
        </p:nvSpPr>
        <p:spPr>
          <a:xfrm>
            <a:off x="5520232" y="3716655"/>
            <a:ext cx="2332354" cy="924560"/>
          </a:xfrm>
          <a:prstGeom prst="rect">
            <a:avLst/>
          </a:prstGeom>
        </p:spPr>
        <p:txBody>
          <a:bodyPr vert="horz" wrap="square" lIns="0" tIns="0" rIns="0" bIns="0"/>
          <a:p>
            <a:pPr algn="l" rtl="0" eaLnBrk="0">
              <a:lnSpc>
                <a:spcPct val="83000"/>
              </a:lnSpc>
            </a:pP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956310" y="319405"/>
            <a:ext cx="1435735"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政府国企</a:t>
            </a:r>
            <a:endParaRPr lang="zh-CN" altLang="en-US" sz="2400" b="1" dirty="0">
              <a:solidFill>
                <a:srgbClr val="FF0000"/>
              </a:solidFill>
            </a:endParaRPr>
          </a:p>
        </p:txBody>
      </p:sp>
      <p:sp>
        <p:nvSpPr>
          <p:cNvPr id="51" name="textbox 51"/>
          <p:cNvSpPr/>
          <p:nvPr>
            <p:custDataLst>
              <p:tags r:id="rId13"/>
            </p:custDataLst>
          </p:nvPr>
        </p:nvSpPr>
        <p:spPr>
          <a:xfrm>
            <a:off x="677545" y="1627505"/>
            <a:ext cx="4763135" cy="4697095"/>
          </a:xfrm>
          <a:prstGeom prst="rect">
            <a:avLst/>
          </a:prstGeom>
        </p:spPr>
        <p:txBody>
          <a:bodyPr vert="horz" wrap="square" lIns="0" tIns="0" rIns="0" bIns="0"/>
          <a:p>
            <a:pPr algn="l" rtl="0" eaLnBrk="0">
              <a:lnSpc>
                <a:spcPct val="117000"/>
              </a:lnSpc>
            </a:pPr>
            <a:endParaRPr lang="en-US" altLang="en-US" sz="1000" dirty="0"/>
          </a:p>
          <a:p>
            <a:pPr algn="l" rtl="0" eaLnBrk="0">
              <a:lnSpc>
                <a:spcPct val="118000"/>
              </a:lnSpc>
            </a:pPr>
            <a:endParaRPr lang="en-US" altLang="en-US" sz="1000" dirty="0"/>
          </a:p>
          <a:p>
            <a:pPr algn="l" rtl="0" eaLnBrk="0">
              <a:lnSpc>
                <a:spcPct val="118000"/>
              </a:lnSpc>
            </a:pPr>
            <a:endParaRPr lang="en-US" altLang="en-US" sz="1000" dirty="0"/>
          </a:p>
          <a:p>
            <a:pPr marL="1474470" algn="l" rtl="0" eaLnBrk="0">
              <a:lnSpc>
                <a:spcPts val="2070"/>
              </a:lnSpc>
              <a:spcBef>
                <a:spcPts val="5"/>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深圳市文体旅游</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局</a:t>
            </a:r>
            <a:endParaRPr lang="en-US" altLang="en-US" sz="1700" dirty="0">
              <a:solidFill>
                <a:schemeClr val="bg1"/>
              </a:solidFill>
            </a:endParaRPr>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marL="1703070" algn="l" rtl="0" eaLnBrk="0">
              <a:lnSpc>
                <a:spcPts val="2070"/>
              </a:lnSpc>
              <a:spcBef>
                <a:spcPts val="520"/>
              </a:spcBef>
            </a:pP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深圳市卫健委</a:t>
            </a:r>
            <a:endParaRPr lang="en-US" altLang="en-US" sz="1700" dirty="0">
              <a:solidFill>
                <a:schemeClr val="bg1"/>
              </a:solidFill>
            </a:endParaRPr>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marL="1245870" algn="l" rtl="0" eaLnBrk="0">
              <a:lnSpc>
                <a:spcPts val="2055"/>
              </a:lnSpc>
              <a:spcBef>
                <a:spcPts val="520"/>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深圳市健康卫生委员</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会</a:t>
            </a:r>
            <a:endParaRPr lang="en-US" altLang="en-US" sz="1700" dirty="0">
              <a:solidFill>
                <a:schemeClr val="bg1"/>
              </a:solidFill>
            </a:endParaRPr>
          </a:p>
          <a:p>
            <a:pPr algn="l" rtl="0" eaLnBrk="0">
              <a:lnSpc>
                <a:spcPct val="111000"/>
              </a:lnSpc>
            </a:pPr>
            <a:endParaRPr lang="en-US" altLang="en-US" sz="1000" dirty="0"/>
          </a:p>
          <a:p>
            <a:pPr algn="l" rtl="0" eaLnBrk="0">
              <a:lnSpc>
                <a:spcPct val="112000"/>
              </a:lnSpc>
            </a:pPr>
            <a:endParaRPr lang="en-US" altLang="en-US" sz="1000" dirty="0"/>
          </a:p>
          <a:p>
            <a:pPr algn="l" rtl="0" eaLnBrk="0">
              <a:lnSpc>
                <a:spcPct val="112000"/>
              </a:lnSpc>
            </a:pPr>
            <a:endParaRPr lang="en-US" altLang="en-US" sz="1000" dirty="0"/>
          </a:p>
          <a:p>
            <a:pPr marL="1588770" algn="l" rtl="0" eaLnBrk="0">
              <a:lnSpc>
                <a:spcPts val="2070"/>
              </a:lnSpc>
              <a:spcBef>
                <a:spcPts val="520"/>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深圳市德邦中</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学</a:t>
            </a:r>
            <a:endParaRPr lang="en-US" altLang="en-US" sz="1700" dirty="0">
              <a:solidFill>
                <a:schemeClr val="bg1"/>
              </a:solidFill>
            </a:endParaRPr>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algn="l" rtl="0" eaLnBrk="0">
              <a:lnSpc>
                <a:spcPct val="108000"/>
              </a:lnSpc>
            </a:pPr>
            <a:endParaRPr lang="en-US" altLang="en-US" sz="400" dirty="0"/>
          </a:p>
          <a:p>
            <a:pPr marL="1703070" algn="l" rtl="0" eaLnBrk="0">
              <a:lnSpc>
                <a:spcPts val="2070"/>
              </a:lnSpc>
              <a:spcBef>
                <a:spcPts val="0"/>
              </a:spcBef>
            </a:pP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深圳华联集</a:t>
            </a:r>
            <a:r>
              <a:rPr sz="1700" spc="8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8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textbox 53"/>
          <p:cNvSpPr/>
          <p:nvPr>
            <p:custDataLst>
              <p:tags r:id="rId14"/>
            </p:custDataLst>
          </p:nvPr>
        </p:nvSpPr>
        <p:spPr>
          <a:xfrm>
            <a:off x="6744335" y="1628775"/>
            <a:ext cx="4763135" cy="4695825"/>
          </a:xfrm>
          <a:prstGeom prst="rect">
            <a:avLst/>
          </a:prstGeom>
        </p:spPr>
        <p:txBody>
          <a:bodyPr vert="horz" wrap="square" lIns="0" tIns="0" rIns="0" bIns="0"/>
          <a:p>
            <a:pPr algn="l" rtl="0" eaLnBrk="0">
              <a:lnSpc>
                <a:spcPct val="117000"/>
              </a:lnSpc>
            </a:pPr>
            <a:endParaRPr lang="en-US" altLang="en-US" sz="1000" dirty="0"/>
          </a:p>
          <a:p>
            <a:pPr algn="l" rtl="0" eaLnBrk="0">
              <a:lnSpc>
                <a:spcPct val="118000"/>
              </a:lnSpc>
            </a:pPr>
            <a:endParaRPr lang="en-US" altLang="en-US" sz="1000" dirty="0"/>
          </a:p>
          <a:p>
            <a:pPr algn="l" rtl="0" eaLnBrk="0">
              <a:lnSpc>
                <a:spcPct val="118000"/>
              </a:lnSpc>
            </a:pPr>
            <a:endParaRPr lang="en-US" altLang="en-US" sz="1000" dirty="0"/>
          </a:p>
          <a:p>
            <a:pPr marL="1360170" algn="l" rtl="0" eaLnBrk="0">
              <a:lnSpc>
                <a:spcPts val="2065"/>
              </a:lnSpc>
              <a:spcBef>
                <a:spcPts val="5"/>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深圳市龙华区文明</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办</a:t>
            </a:r>
            <a:endParaRPr lang="en-US" altLang="en-US" sz="1700" dirty="0">
              <a:solidFill>
                <a:schemeClr val="bg1"/>
              </a:solidFill>
            </a:endParaRPr>
          </a:p>
          <a:p>
            <a:pPr algn="l" rtl="0" eaLnBrk="0">
              <a:lnSpc>
                <a:spcPct val="111000"/>
              </a:lnSpc>
            </a:pPr>
            <a:endParaRPr lang="en-US" altLang="en-US" sz="1000" dirty="0">
              <a:solidFill>
                <a:schemeClr val="bg1"/>
              </a:solidFill>
            </a:endParaRPr>
          </a:p>
          <a:p>
            <a:pPr algn="l" rtl="0" eaLnBrk="0">
              <a:lnSpc>
                <a:spcPct val="111000"/>
              </a:lnSpc>
            </a:pPr>
            <a:endParaRPr lang="en-US" altLang="en-US" sz="1000" dirty="0"/>
          </a:p>
          <a:p>
            <a:pPr algn="l" rtl="0" eaLnBrk="0">
              <a:lnSpc>
                <a:spcPct val="112000"/>
              </a:lnSpc>
            </a:pPr>
            <a:endParaRPr lang="en-US" altLang="en-US" sz="1000" dirty="0"/>
          </a:p>
          <a:p>
            <a:pPr marL="1588770" algn="l" rtl="0" eaLnBrk="0">
              <a:lnSpc>
                <a:spcPts val="2070"/>
              </a:lnSpc>
              <a:spcBef>
                <a:spcPts val="520"/>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深圳市农科集</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dirty="0">
              <a:solidFill>
                <a:schemeClr val="bg1"/>
              </a:solidFill>
            </a:endParaRPr>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marL="1474470" algn="l" rtl="0" eaLnBrk="0">
              <a:lnSpc>
                <a:spcPts val="2070"/>
              </a:lnSpc>
              <a:spcBef>
                <a:spcPts val="520"/>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深圳市深国际集</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dirty="0">
              <a:solidFill>
                <a:schemeClr val="bg1"/>
              </a:solidFill>
            </a:endParaRPr>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marL="1588770" algn="l" rtl="0" eaLnBrk="0">
              <a:lnSpc>
                <a:spcPts val="2065"/>
              </a:lnSpc>
              <a:spcBef>
                <a:spcPts val="520"/>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深圳市明瑞中</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学</a:t>
            </a:r>
            <a:endParaRPr lang="en-US" altLang="en-US" sz="1700" dirty="0"/>
          </a:p>
          <a:p>
            <a:pPr algn="l" rtl="0" eaLnBrk="0">
              <a:lnSpc>
                <a:spcPct val="111000"/>
              </a:lnSpc>
            </a:pPr>
            <a:endParaRPr lang="en-US" altLang="en-US" sz="1000" dirty="0"/>
          </a:p>
          <a:p>
            <a:pPr algn="l" rtl="0" eaLnBrk="0">
              <a:lnSpc>
                <a:spcPct val="111000"/>
              </a:lnSpc>
            </a:pPr>
            <a:endParaRPr lang="en-US" altLang="en-US" sz="1000" dirty="0"/>
          </a:p>
          <a:p>
            <a:pPr algn="l" rtl="0" eaLnBrk="0">
              <a:lnSpc>
                <a:spcPct val="112000"/>
              </a:lnSpc>
            </a:pPr>
            <a:endParaRPr lang="en-US" altLang="en-US" sz="1000" dirty="0"/>
          </a:p>
          <a:p>
            <a:pPr algn="l" rtl="0" eaLnBrk="0">
              <a:lnSpc>
                <a:spcPct val="108000"/>
              </a:lnSpc>
            </a:pPr>
            <a:endParaRPr lang="en-US" altLang="en-US" sz="400" dirty="0"/>
          </a:p>
          <a:p>
            <a:pPr marL="1701165" algn="l" rtl="0" eaLnBrk="0">
              <a:lnSpc>
                <a:spcPts val="2060"/>
              </a:lnSpc>
              <a:spcBef>
                <a:spcPts val="5"/>
              </a:spcBef>
            </a:pP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北京中电慧</a:t>
            </a:r>
            <a:r>
              <a:rPr sz="1700" spc="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视</a:t>
            </a:r>
            <a:endParaRPr lang="en-US" altLang="en-US" sz="1700" spc="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15" name="textbox 17"/>
          <p:cNvSpPr/>
          <p:nvPr>
            <p:custDataLst>
              <p:tags r:id="rId2"/>
            </p:custDataLst>
          </p:nvPr>
        </p:nvSpPr>
        <p:spPr>
          <a:xfrm>
            <a:off x="5520232" y="3716655"/>
            <a:ext cx="2332354" cy="924560"/>
          </a:xfrm>
          <a:prstGeom prst="rect">
            <a:avLst/>
          </a:prstGeom>
        </p:spPr>
        <p:txBody>
          <a:bodyPr vert="horz" wrap="square" lIns="0" tIns="0" rIns="0" bIns="0"/>
          <a:p>
            <a:pPr algn="l" rtl="0" eaLnBrk="0">
              <a:lnSpc>
                <a:spcPct val="83000"/>
              </a:lnSpc>
            </a:pP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文本框 10"/>
          <p:cNvSpPr txBox="1"/>
          <p:nvPr/>
        </p:nvSpPr>
        <p:spPr>
          <a:xfrm>
            <a:off x="589915" y="285750"/>
            <a:ext cx="2116455"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上市公司</a:t>
            </a:r>
            <a:endParaRPr lang="zh-CN" altLang="en-US" sz="2400" b="1" dirty="0">
              <a:solidFill>
                <a:srgbClr val="FF0000"/>
              </a:solidFill>
            </a:endParaRPr>
          </a:p>
        </p:txBody>
      </p:sp>
      <p:sp>
        <p:nvSpPr>
          <p:cNvPr id="13" name="矩形 12"/>
          <p:cNvSpPr/>
          <p:nvPr/>
        </p:nvSpPr>
        <p:spPr>
          <a:xfrm>
            <a:off x="7197090" y="559244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矩形 13"/>
          <p:cNvSpPr/>
          <p:nvPr/>
        </p:nvSpPr>
        <p:spPr>
          <a:xfrm>
            <a:off x="7197090" y="495109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 15"/>
          <p:cNvSpPr/>
          <p:nvPr/>
        </p:nvSpPr>
        <p:spPr>
          <a:xfrm>
            <a:off x="7197090" y="430974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nvSpPr>
        <p:spPr>
          <a:xfrm>
            <a:off x="7197090" y="366839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矩形 18"/>
          <p:cNvSpPr/>
          <p:nvPr/>
        </p:nvSpPr>
        <p:spPr>
          <a:xfrm>
            <a:off x="7197090" y="302704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矩形 19"/>
          <p:cNvSpPr/>
          <p:nvPr/>
        </p:nvSpPr>
        <p:spPr>
          <a:xfrm>
            <a:off x="7197090" y="227203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矩形 20"/>
          <p:cNvSpPr/>
          <p:nvPr/>
        </p:nvSpPr>
        <p:spPr>
          <a:xfrm>
            <a:off x="1689100" y="613791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矩形 21"/>
          <p:cNvSpPr/>
          <p:nvPr/>
        </p:nvSpPr>
        <p:spPr>
          <a:xfrm>
            <a:off x="1689100" y="541972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3" name="矩形 22"/>
          <p:cNvSpPr/>
          <p:nvPr/>
        </p:nvSpPr>
        <p:spPr>
          <a:xfrm>
            <a:off x="1689100" y="467550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4" name="矩形 23"/>
          <p:cNvSpPr/>
          <p:nvPr/>
        </p:nvSpPr>
        <p:spPr>
          <a:xfrm>
            <a:off x="1689100" y="404431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矩形 24"/>
          <p:cNvSpPr/>
          <p:nvPr/>
        </p:nvSpPr>
        <p:spPr>
          <a:xfrm>
            <a:off x="1689100" y="334708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6" name="矩形 25"/>
          <p:cNvSpPr/>
          <p:nvPr/>
        </p:nvSpPr>
        <p:spPr>
          <a:xfrm>
            <a:off x="1689100" y="270573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矩形 26"/>
          <p:cNvSpPr/>
          <p:nvPr/>
        </p:nvSpPr>
        <p:spPr>
          <a:xfrm>
            <a:off x="1689100" y="195072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textbox 58"/>
          <p:cNvSpPr/>
          <p:nvPr/>
        </p:nvSpPr>
        <p:spPr>
          <a:xfrm>
            <a:off x="6577330" y="1878965"/>
            <a:ext cx="4776470" cy="458343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344295" algn="l" rtl="0" eaLnBrk="0">
              <a:lnSpc>
                <a:spcPct val="98000"/>
              </a:lnSpc>
              <a:spcBef>
                <a:spcPts val="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华润医药  (</a:t>
            </a:r>
            <a:r>
              <a:rPr sz="1700" spc="120" dirty="0">
                <a:solidFill>
                  <a:schemeClr val="bg1">
                    <a:alpha val="100000"/>
                  </a:schemeClr>
                </a:solidFill>
                <a:latin typeface="Arial" panose="020B0604020202020204"/>
                <a:ea typeface="Arial" panose="020B0604020202020204"/>
                <a:cs typeface="Arial" panose="020B0604020202020204"/>
              </a:rPr>
              <a:t>03320</a:t>
            </a:r>
            <a:r>
              <a:rPr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dirty="0">
              <a:solidFill>
                <a:schemeClr val="bg1"/>
              </a:solidFill>
            </a:endParaRPr>
          </a:p>
          <a:p>
            <a:pPr algn="l" rtl="0" eaLnBrk="0">
              <a:lnSpc>
                <a:spcPct val="113000"/>
              </a:lnSpc>
            </a:pPr>
            <a:endParaRPr lang="en-US" altLang="en-US" sz="1000" dirty="0">
              <a:solidFill>
                <a:schemeClr val="bg1"/>
              </a:solidFill>
            </a:endParaRPr>
          </a:p>
          <a:p>
            <a:pPr algn="l" rtl="0" eaLnBrk="0">
              <a:lnSpc>
                <a:spcPct val="113000"/>
              </a:lnSpc>
            </a:pPr>
            <a:endParaRPr lang="en-US" altLang="en-US" sz="1000" dirty="0"/>
          </a:p>
          <a:p>
            <a:pPr algn="l" rtl="0" eaLnBrk="0">
              <a:lnSpc>
                <a:spcPct val="114000"/>
              </a:lnSpc>
            </a:pPr>
            <a:endParaRPr lang="en-US" altLang="en-US" sz="1000" dirty="0"/>
          </a:p>
          <a:p>
            <a:pPr marL="1168400" algn="l" rtl="0" eaLnBrk="0">
              <a:lnSpc>
                <a:spcPct val="98000"/>
              </a:lnSpc>
              <a:spcBef>
                <a:spcPts val="51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富士康集团  (</a:t>
            </a:r>
            <a:r>
              <a:rPr sz="1700" spc="120" dirty="0">
                <a:solidFill>
                  <a:schemeClr val="bg1">
                    <a:alpha val="100000"/>
                  </a:schemeClr>
                </a:solidFill>
                <a:latin typeface="Arial" panose="020B0604020202020204"/>
                <a:ea typeface="Arial" panose="020B0604020202020204"/>
                <a:cs typeface="Arial" panose="020B0604020202020204"/>
              </a:rPr>
              <a:t>601138</a:t>
            </a: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dirty="0"/>
          </a:p>
          <a:p>
            <a:pPr algn="l" rtl="0" eaLnBrk="0">
              <a:lnSpc>
                <a:spcPct val="113000"/>
              </a:lnSpc>
            </a:pPr>
            <a:endParaRPr lang="en-US" altLang="en-US" sz="1000" dirty="0"/>
          </a:p>
          <a:p>
            <a:pPr algn="l" rtl="0" eaLnBrk="0">
              <a:lnSpc>
                <a:spcPct val="113000"/>
              </a:lnSpc>
            </a:pPr>
            <a:endParaRPr lang="en-US" altLang="en-US" sz="1000" dirty="0"/>
          </a:p>
          <a:p>
            <a:pPr algn="ctr" rtl="0" eaLnBrk="0">
              <a:lnSpc>
                <a:spcPct val="114000"/>
              </a:lnSpc>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芯海科技  (</a:t>
            </a:r>
            <a:r>
              <a:rPr sz="1700" spc="120" dirty="0">
                <a:solidFill>
                  <a:schemeClr val="bg1">
                    <a:alpha val="100000"/>
                  </a:schemeClr>
                </a:solidFill>
                <a:latin typeface="Arial" panose="020B0604020202020204"/>
                <a:ea typeface="Arial" panose="020B0604020202020204"/>
                <a:cs typeface="Arial" panose="020B0604020202020204"/>
              </a:rPr>
              <a:t>688595</a:t>
            </a:r>
            <a:r>
              <a:rPr sz="1700" spc="1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dirty="0"/>
          </a:p>
          <a:p>
            <a:pPr algn="l" rtl="0" eaLnBrk="0">
              <a:lnSpc>
                <a:spcPct val="113000"/>
              </a:lnSpc>
            </a:pPr>
            <a:endParaRPr lang="en-US" altLang="en-US" sz="1000" dirty="0"/>
          </a:p>
          <a:p>
            <a:pPr algn="l" rtl="0" eaLnBrk="0">
              <a:lnSpc>
                <a:spcPct val="113000"/>
              </a:lnSpc>
            </a:pPr>
            <a:endParaRPr lang="en-US" altLang="en-US" sz="1000" dirty="0"/>
          </a:p>
          <a:p>
            <a:pPr algn="ctr" rtl="0" eaLnBrk="0">
              <a:lnSpc>
                <a:spcPct val="114000"/>
              </a:lnSpc>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新东方   (</a:t>
            </a:r>
            <a:r>
              <a:rPr sz="1700" spc="120" dirty="0">
                <a:solidFill>
                  <a:schemeClr val="bg1">
                    <a:alpha val="100000"/>
                  </a:schemeClr>
                </a:solidFill>
                <a:latin typeface="Arial" panose="020B0604020202020204"/>
                <a:ea typeface="Arial" panose="020B0604020202020204"/>
                <a:cs typeface="Arial" panose="020B0604020202020204"/>
              </a:rPr>
              <a:t>09901</a:t>
            </a:r>
            <a:r>
              <a:rPr sz="1700" spc="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dirty="0">
              <a:solidFill>
                <a:schemeClr val="bg1"/>
              </a:solidFill>
            </a:endParaRPr>
          </a:p>
          <a:p>
            <a:pPr algn="l" rtl="0" eaLnBrk="0">
              <a:lnSpc>
                <a:spcPct val="149000"/>
              </a:lnSpc>
            </a:pPr>
            <a:endParaRPr lang="en-US" altLang="en-US" sz="1000" dirty="0">
              <a:solidFill>
                <a:schemeClr val="bg1"/>
              </a:solidFill>
            </a:endParaRPr>
          </a:p>
          <a:p>
            <a:pPr marL="1286510" algn="l" rtl="0" eaLnBrk="0">
              <a:lnSpc>
                <a:spcPct val="98000"/>
              </a:lnSpc>
              <a:spcBef>
                <a:spcPts val="515"/>
              </a:spcBef>
            </a:pP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大族激光  (</a:t>
            </a:r>
            <a:r>
              <a:rPr sz="1700" spc="130" dirty="0">
                <a:solidFill>
                  <a:schemeClr val="bg1">
                    <a:alpha val="100000"/>
                  </a:schemeClr>
                </a:solidFill>
                <a:latin typeface="Arial" panose="020B0604020202020204"/>
                <a:ea typeface="Arial" panose="020B0604020202020204"/>
                <a:cs typeface="Arial" panose="020B0604020202020204"/>
              </a:rPr>
              <a:t>002008</a:t>
            </a:r>
            <a:r>
              <a:rPr sz="1700" spc="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dirty="0"/>
          </a:p>
          <a:p>
            <a:pPr algn="l" rtl="0" eaLnBrk="0">
              <a:lnSpc>
                <a:spcPct val="109000"/>
              </a:lnSpc>
            </a:pPr>
            <a:endParaRPr lang="en-US" altLang="en-US" sz="1000" dirty="0"/>
          </a:p>
          <a:p>
            <a:pPr algn="l" rtl="0" eaLnBrk="0">
              <a:lnSpc>
                <a:spcPct val="109000"/>
              </a:lnSpc>
            </a:pPr>
            <a:endParaRPr lang="en-US" altLang="en-US" sz="1000" dirty="0"/>
          </a:p>
          <a:p>
            <a:pPr algn="ctr" rtl="0" eaLnBrk="0">
              <a:lnSpc>
                <a:spcPct val="110000"/>
              </a:lnSpc>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钧濠集团  (</a:t>
            </a:r>
            <a:r>
              <a:rPr sz="1700" spc="120" dirty="0">
                <a:solidFill>
                  <a:schemeClr val="bg1">
                    <a:alpha val="100000"/>
                  </a:schemeClr>
                </a:solidFill>
                <a:latin typeface="Arial" panose="020B0604020202020204"/>
                <a:ea typeface="Arial" panose="020B0604020202020204"/>
                <a:cs typeface="Arial" panose="020B0604020202020204"/>
              </a:rPr>
              <a:t>00115</a:t>
            </a:r>
            <a:r>
              <a:rPr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textbox 60"/>
          <p:cNvSpPr/>
          <p:nvPr/>
        </p:nvSpPr>
        <p:spPr>
          <a:xfrm>
            <a:off x="874395" y="4345940"/>
            <a:ext cx="4763135" cy="133858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271905" algn="l" rtl="0" eaLnBrk="0">
              <a:lnSpc>
                <a:spcPct val="98000"/>
              </a:lnSpc>
              <a:spcBef>
                <a:spcPts val="5"/>
              </a:spcBef>
            </a:pP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宏发股份  (</a:t>
            </a:r>
            <a:r>
              <a:rPr sz="1700" spc="130" dirty="0">
                <a:solidFill>
                  <a:schemeClr val="bg1">
                    <a:alpha val="100000"/>
                  </a:schemeClr>
                </a:solidFill>
                <a:latin typeface="Arial" panose="020B0604020202020204"/>
                <a:ea typeface="Arial" panose="020B0604020202020204"/>
                <a:cs typeface="Arial" panose="020B0604020202020204"/>
              </a:rPr>
              <a:t>600885</a:t>
            </a:r>
            <a:r>
              <a:rPr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textbox 62"/>
          <p:cNvSpPr/>
          <p:nvPr/>
        </p:nvSpPr>
        <p:spPr>
          <a:xfrm>
            <a:off x="861695" y="3655695"/>
            <a:ext cx="4763135" cy="1323975"/>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389380" algn="l" rtl="0" eaLnBrk="0">
              <a:lnSpc>
                <a:spcPts val="2170"/>
              </a:lnSpc>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怡亚通  (</a:t>
            </a:r>
            <a:r>
              <a:rPr sz="1700" spc="120" dirty="0">
                <a:solidFill>
                  <a:schemeClr val="bg1">
                    <a:alpha val="100000"/>
                  </a:schemeClr>
                </a:solidFill>
                <a:latin typeface="Arial" panose="020B0604020202020204"/>
                <a:ea typeface="Arial" panose="020B0604020202020204"/>
                <a:cs typeface="Arial" panose="020B0604020202020204"/>
              </a:rPr>
              <a:t>002183</a:t>
            </a: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textbox 64"/>
          <p:cNvSpPr/>
          <p:nvPr/>
        </p:nvSpPr>
        <p:spPr>
          <a:xfrm>
            <a:off x="874395" y="2950210"/>
            <a:ext cx="4763135" cy="133858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459230" algn="l" rtl="0" eaLnBrk="0">
              <a:lnSpc>
                <a:spcPct val="98000"/>
              </a:lnSpc>
              <a:spcBef>
                <a:spcPts val="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爱帝宫  (</a:t>
            </a:r>
            <a:r>
              <a:rPr sz="1700" spc="120" dirty="0">
                <a:solidFill>
                  <a:schemeClr val="bg1">
                    <a:alpha val="100000"/>
                  </a:schemeClr>
                </a:solidFill>
                <a:latin typeface="Arial" panose="020B0604020202020204"/>
                <a:ea typeface="Arial" panose="020B0604020202020204"/>
                <a:cs typeface="Arial" panose="020B0604020202020204"/>
              </a:rPr>
              <a:t>00286</a:t>
            </a: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textbox 66"/>
          <p:cNvSpPr/>
          <p:nvPr/>
        </p:nvSpPr>
        <p:spPr>
          <a:xfrm>
            <a:off x="874395" y="5043805"/>
            <a:ext cx="3960495" cy="133858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280160" algn="l" rtl="0" eaLnBrk="0">
              <a:lnSpc>
                <a:spcPct val="98000"/>
              </a:lnSpc>
              <a:spcBef>
                <a:spcPts val="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洲明科技  (</a:t>
            </a:r>
            <a:r>
              <a:rPr sz="1700" spc="120" dirty="0">
                <a:solidFill>
                  <a:schemeClr val="bg1">
                    <a:alpha val="100000"/>
                  </a:schemeClr>
                </a:solidFill>
                <a:latin typeface="Arial" panose="020B0604020202020204"/>
                <a:ea typeface="Arial" panose="020B0604020202020204"/>
                <a:cs typeface="Arial" panose="020B0604020202020204"/>
              </a:rPr>
              <a:t>300232</a:t>
            </a:r>
            <a:r>
              <a:rPr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textbox 68"/>
          <p:cNvSpPr/>
          <p:nvPr/>
        </p:nvSpPr>
        <p:spPr>
          <a:xfrm>
            <a:off x="874395" y="5741670"/>
            <a:ext cx="4763135" cy="133858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276350" algn="l" rtl="0" eaLnBrk="0">
              <a:lnSpc>
                <a:spcPct val="98000"/>
              </a:lnSpc>
              <a:spcBef>
                <a:spcPts val="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奥美医疗  (</a:t>
            </a:r>
            <a:r>
              <a:rPr sz="1700" spc="120" dirty="0">
                <a:solidFill>
                  <a:schemeClr val="bg1">
                    <a:alpha val="100000"/>
                  </a:schemeClr>
                </a:solidFill>
                <a:latin typeface="Arial" panose="020B0604020202020204"/>
                <a:ea typeface="Arial" panose="020B0604020202020204"/>
                <a:cs typeface="Arial" panose="020B0604020202020204"/>
              </a:rPr>
              <a:t>002950</a:t>
            </a: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textbox 70"/>
          <p:cNvSpPr/>
          <p:nvPr/>
        </p:nvSpPr>
        <p:spPr>
          <a:xfrm>
            <a:off x="874395" y="1570990"/>
            <a:ext cx="3595370" cy="93980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marL="1280160" algn="l" rtl="0" eaLnBrk="0">
              <a:lnSpc>
                <a:spcPct val="98000"/>
              </a:lnSpc>
              <a:spcBef>
                <a:spcPts val="5"/>
              </a:spcBef>
            </a:pP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洲明科技  (</a:t>
            </a:r>
            <a:r>
              <a:rPr sz="1700" spc="120" dirty="0">
                <a:solidFill>
                  <a:schemeClr val="bg1">
                    <a:alpha val="100000"/>
                  </a:schemeClr>
                </a:solidFill>
                <a:latin typeface="Arial" panose="020B0604020202020204"/>
                <a:ea typeface="Arial" panose="020B0604020202020204"/>
                <a:cs typeface="Arial" panose="020B0604020202020204"/>
              </a:rPr>
              <a:t>300232</a:t>
            </a:r>
            <a:r>
              <a:rPr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textbox 72"/>
          <p:cNvSpPr/>
          <p:nvPr/>
        </p:nvSpPr>
        <p:spPr>
          <a:xfrm>
            <a:off x="874395" y="2406650"/>
            <a:ext cx="4526915" cy="669925"/>
          </a:xfrm>
          <a:prstGeom prst="rect">
            <a:avLst/>
          </a:prstGeom>
        </p:spPr>
        <p:txBody>
          <a:bodyPr vert="horz" wrap="square" lIns="0" tIns="0" rIns="0" bIns="0"/>
          <a:p>
            <a:pPr algn="l" rtl="0" eaLnBrk="0">
              <a:lnSpc>
                <a:spcPct val="118000"/>
              </a:lnSpc>
            </a:pPr>
            <a:endParaRPr lang="en-US" altLang="en-US" sz="1000" dirty="0"/>
          </a:p>
          <a:p>
            <a:pPr algn="l" rtl="0" eaLnBrk="0">
              <a:lnSpc>
                <a:spcPct val="118000"/>
              </a:lnSpc>
            </a:pPr>
            <a:endParaRPr lang="en-US" altLang="en-US" sz="1000" dirty="0"/>
          </a:p>
          <a:p>
            <a:pPr algn="ctr" rtl="0" eaLnBrk="0">
              <a:lnSpc>
                <a:spcPct val="118000"/>
              </a:lnSpc>
            </a:pPr>
            <a:r>
              <a:rPr sz="1700" spc="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康美药业(600518</a:t>
            </a:r>
            <a:r>
              <a:rPr sz="1700" spc="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700" spc="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15" name="textbox 17"/>
          <p:cNvSpPr/>
          <p:nvPr>
            <p:custDataLst>
              <p:tags r:id="rId2"/>
            </p:custDataLst>
          </p:nvPr>
        </p:nvSpPr>
        <p:spPr>
          <a:xfrm>
            <a:off x="5520232" y="3716655"/>
            <a:ext cx="2332354" cy="924560"/>
          </a:xfrm>
          <a:prstGeom prst="rect">
            <a:avLst/>
          </a:prstGeom>
        </p:spPr>
        <p:txBody>
          <a:bodyPr vert="horz" wrap="square" lIns="0" tIns="0" rIns="0" bIns="0"/>
          <a:p>
            <a:pPr algn="l" rtl="0" eaLnBrk="0">
              <a:lnSpc>
                <a:spcPct val="83000"/>
              </a:lnSpc>
            </a:pP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896620" y="349250"/>
            <a:ext cx="2116455"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行业龙头</a:t>
            </a:r>
            <a:endParaRPr lang="zh-CN" altLang="en-US" sz="2400" b="1" dirty="0">
              <a:solidFill>
                <a:srgbClr val="FF0000"/>
              </a:solidFill>
            </a:endParaRPr>
          </a:p>
        </p:txBody>
      </p:sp>
      <p:sp>
        <p:nvSpPr>
          <p:cNvPr id="16" name="矩形 15"/>
          <p:cNvSpPr/>
          <p:nvPr/>
        </p:nvSpPr>
        <p:spPr>
          <a:xfrm>
            <a:off x="7127875" y="567372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矩形 2"/>
          <p:cNvSpPr/>
          <p:nvPr/>
        </p:nvSpPr>
        <p:spPr>
          <a:xfrm>
            <a:off x="7127875" y="489839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矩形 13"/>
          <p:cNvSpPr/>
          <p:nvPr/>
        </p:nvSpPr>
        <p:spPr>
          <a:xfrm>
            <a:off x="7127875" y="423799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nvSpPr>
        <p:spPr>
          <a:xfrm>
            <a:off x="7127875" y="354647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矩形 11"/>
          <p:cNvSpPr/>
          <p:nvPr/>
        </p:nvSpPr>
        <p:spPr>
          <a:xfrm>
            <a:off x="7127875" y="282575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7127875" y="210502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nvSpPr>
        <p:spPr>
          <a:xfrm>
            <a:off x="1955800" y="5673725"/>
            <a:ext cx="3004185" cy="545465"/>
          </a:xfrm>
          <a:prstGeom prst="rect">
            <a:avLst/>
          </a:prstGeom>
          <a:solidFill>
            <a:srgbClr val="B5262C"/>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8" name="矩形 7"/>
          <p:cNvSpPr/>
          <p:nvPr/>
        </p:nvSpPr>
        <p:spPr>
          <a:xfrm>
            <a:off x="1955800" y="489966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矩形 6"/>
          <p:cNvSpPr/>
          <p:nvPr/>
        </p:nvSpPr>
        <p:spPr>
          <a:xfrm>
            <a:off x="1955800" y="420433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1955800" y="354647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矩形 16"/>
          <p:cNvSpPr/>
          <p:nvPr/>
        </p:nvSpPr>
        <p:spPr>
          <a:xfrm>
            <a:off x="1955800" y="2825750"/>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9" name="矩形 18"/>
          <p:cNvSpPr/>
          <p:nvPr/>
        </p:nvSpPr>
        <p:spPr>
          <a:xfrm>
            <a:off x="1955800" y="2105025"/>
            <a:ext cx="3004185" cy="545465"/>
          </a:xfrm>
          <a:prstGeom prst="rect">
            <a:avLst/>
          </a:prstGeom>
          <a:solidFill>
            <a:srgbClr val="C0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7" name="textbox 77"/>
          <p:cNvSpPr/>
          <p:nvPr/>
        </p:nvSpPr>
        <p:spPr>
          <a:xfrm>
            <a:off x="798830" y="4497070"/>
            <a:ext cx="4763135" cy="1347470"/>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614170" algn="l" rtl="0" eaLnBrk="0">
              <a:lnSpc>
                <a:spcPts val="2075"/>
              </a:lnSpc>
            </a:pP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电商</a:t>
            </a:r>
            <a:r>
              <a:rPr sz="1700" spc="130" dirty="0">
                <a:solidFill>
                  <a:schemeClr val="bg1">
                    <a:alpha val="100000"/>
                  </a:schemeClr>
                </a:solidFill>
                <a:latin typeface="Arial" panose="020B0604020202020204"/>
                <a:ea typeface="Arial" panose="020B0604020202020204"/>
                <a:cs typeface="Arial" panose="020B0604020202020204"/>
              </a:rPr>
              <a:t>--</a:t>
            </a: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海澜之</a:t>
            </a:r>
            <a:r>
              <a:rPr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家</a:t>
            </a:r>
            <a:endParaRPr lang="en-US" altLang="en-US" sz="1700" spc="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9" name="textbox 79"/>
          <p:cNvSpPr/>
          <p:nvPr/>
        </p:nvSpPr>
        <p:spPr>
          <a:xfrm>
            <a:off x="798830" y="5272405"/>
            <a:ext cx="4763135" cy="1347470"/>
          </a:xfrm>
          <a:prstGeom prst="rect">
            <a:avLst/>
          </a:prstGeom>
        </p:spPr>
        <p:txBody>
          <a:bodyPr vert="horz" wrap="square" lIns="0" tIns="0" rIns="0" bIns="0"/>
          <a:p>
            <a:pPr algn="l" rtl="0" eaLnBrk="0">
              <a:lnSpc>
                <a:spcPct val="116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solidFill>
                <a:schemeClr val="bg1"/>
              </a:solidFill>
            </a:endParaRPr>
          </a:p>
          <a:p>
            <a:pPr marL="1588770" algn="l" rtl="0" eaLnBrk="0">
              <a:lnSpc>
                <a:spcPts val="2070"/>
              </a:lnSpc>
              <a:spcBef>
                <a:spcPts val="0"/>
              </a:spcBef>
            </a:pP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地产</a:t>
            </a:r>
            <a:r>
              <a:rPr sz="1700" spc="150" dirty="0">
                <a:solidFill>
                  <a:schemeClr val="bg1">
                    <a:alpha val="100000"/>
                  </a:schemeClr>
                </a:solidFill>
                <a:latin typeface="Arial" panose="020B0604020202020204"/>
                <a:ea typeface="Arial" panose="020B0604020202020204"/>
                <a:cs typeface="Arial" panose="020B0604020202020204"/>
              </a:rPr>
              <a:t>--</a:t>
            </a: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恒裕集</a:t>
            </a: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1" name="textbox 81"/>
          <p:cNvSpPr/>
          <p:nvPr/>
        </p:nvSpPr>
        <p:spPr>
          <a:xfrm>
            <a:off x="6355080" y="4497070"/>
            <a:ext cx="4763135" cy="878840"/>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solidFill>
                <a:schemeClr val="bg1"/>
              </a:solidFill>
            </a:endParaRPr>
          </a:p>
          <a:p>
            <a:pPr marL="1360805" algn="l" rtl="0" eaLnBrk="0">
              <a:lnSpc>
                <a:spcPts val="2060"/>
              </a:lnSpc>
            </a:pPr>
            <a:r>
              <a:rPr sz="1700" spc="14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汽车配件</a:t>
            </a:r>
            <a:r>
              <a:rPr sz="1700" spc="140" dirty="0">
                <a:solidFill>
                  <a:schemeClr val="bg1">
                    <a:alpha val="100000"/>
                  </a:schemeClr>
                </a:solidFill>
                <a:latin typeface="Arial" panose="020B0604020202020204"/>
                <a:ea typeface="Arial" panose="020B0604020202020204"/>
                <a:cs typeface="Arial" panose="020B0604020202020204"/>
              </a:rPr>
              <a:t>--</a:t>
            </a:r>
            <a:r>
              <a:rPr sz="1700" spc="14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京鼎股</a:t>
            </a: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份</a:t>
            </a:r>
            <a:endParaRPr lang="en-US" altLang="en-US"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3" name="textbox 83"/>
          <p:cNvSpPr/>
          <p:nvPr/>
        </p:nvSpPr>
        <p:spPr>
          <a:xfrm>
            <a:off x="6355080" y="5272405"/>
            <a:ext cx="4763135" cy="1348105"/>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590040" algn="l" rtl="0" eaLnBrk="0">
              <a:lnSpc>
                <a:spcPts val="2075"/>
              </a:lnSpc>
            </a:pP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驾培</a:t>
            </a:r>
            <a:r>
              <a:rPr sz="1700" spc="150" dirty="0">
                <a:solidFill>
                  <a:schemeClr val="bg1">
                    <a:alpha val="100000"/>
                  </a:schemeClr>
                </a:solidFill>
                <a:latin typeface="Arial" panose="020B0604020202020204"/>
                <a:ea typeface="Arial" panose="020B0604020202020204"/>
                <a:cs typeface="Arial" panose="020B0604020202020204"/>
              </a:rPr>
              <a:t>--</a:t>
            </a: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深港集</a:t>
            </a:r>
            <a:r>
              <a:rPr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12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5" name="textbox 85"/>
          <p:cNvSpPr/>
          <p:nvPr/>
        </p:nvSpPr>
        <p:spPr>
          <a:xfrm>
            <a:off x="798830" y="3799205"/>
            <a:ext cx="4763135" cy="1345565"/>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703705" algn="l" rtl="0" eaLnBrk="0">
              <a:lnSpc>
                <a:spcPts val="2065"/>
              </a:lnSpc>
            </a:pPr>
            <a:r>
              <a:rPr sz="1700" spc="1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珠宝</a:t>
            </a:r>
            <a:r>
              <a:rPr sz="1700" spc="160" dirty="0">
                <a:solidFill>
                  <a:schemeClr val="bg1">
                    <a:alpha val="100000"/>
                  </a:schemeClr>
                </a:solidFill>
                <a:latin typeface="Arial" panose="020B0604020202020204"/>
                <a:ea typeface="Arial" panose="020B0604020202020204"/>
                <a:cs typeface="Arial" panose="020B0604020202020204"/>
              </a:rPr>
              <a:t>--</a:t>
            </a:r>
            <a:r>
              <a:rPr sz="1700" spc="1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赛菲</a:t>
            </a:r>
            <a:r>
              <a:rPr sz="1700" spc="1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儿</a:t>
            </a:r>
            <a:endParaRPr lang="en-US" altLang="en-US" sz="1700" spc="1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7" name="textbox 87"/>
          <p:cNvSpPr/>
          <p:nvPr/>
        </p:nvSpPr>
        <p:spPr>
          <a:xfrm>
            <a:off x="798830" y="1705610"/>
            <a:ext cx="4763135" cy="1344930"/>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solidFill>
                <a:schemeClr val="bg1"/>
              </a:solidFill>
            </a:endParaRPr>
          </a:p>
          <a:p>
            <a:pPr marL="1481455" algn="l" rtl="0" eaLnBrk="0">
              <a:lnSpc>
                <a:spcPts val="2060"/>
              </a:lnSpc>
            </a:pPr>
            <a:r>
              <a:rPr sz="1700" spc="14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工控机</a:t>
            </a:r>
            <a:r>
              <a:rPr sz="1700" spc="140" dirty="0">
                <a:solidFill>
                  <a:schemeClr val="bg1">
                    <a:alpha val="100000"/>
                  </a:schemeClr>
                </a:solidFill>
                <a:latin typeface="Arial" panose="020B0604020202020204"/>
                <a:ea typeface="Arial" panose="020B0604020202020204"/>
                <a:cs typeface="Arial" panose="020B0604020202020204"/>
              </a:rPr>
              <a:t>--</a:t>
            </a:r>
            <a:r>
              <a:rPr sz="1700" spc="14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华为工</a:t>
            </a: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控</a:t>
            </a:r>
            <a:endParaRPr lang="en-US" altLang="en-US"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9" name="textbox 89"/>
          <p:cNvSpPr/>
          <p:nvPr/>
        </p:nvSpPr>
        <p:spPr>
          <a:xfrm>
            <a:off x="798830" y="3101340"/>
            <a:ext cx="4763135" cy="1347470"/>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610360" algn="l" rtl="0" eaLnBrk="0">
              <a:lnSpc>
                <a:spcPts val="2075"/>
              </a:lnSpc>
            </a:pP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医药</a:t>
            </a:r>
            <a:r>
              <a:rPr sz="1700" spc="130" dirty="0">
                <a:solidFill>
                  <a:schemeClr val="bg1">
                    <a:alpha val="100000"/>
                  </a:schemeClr>
                </a:solidFill>
                <a:latin typeface="Arial" panose="020B0604020202020204"/>
                <a:ea typeface="Arial" panose="020B0604020202020204"/>
                <a:cs typeface="Arial" panose="020B0604020202020204"/>
              </a:rPr>
              <a:t>--</a:t>
            </a:r>
            <a:r>
              <a:rPr sz="1700" spc="1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衍生集</a:t>
            </a:r>
            <a:r>
              <a:rPr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10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1" name="textbox 91"/>
          <p:cNvSpPr/>
          <p:nvPr/>
        </p:nvSpPr>
        <p:spPr>
          <a:xfrm>
            <a:off x="798830" y="2403475"/>
            <a:ext cx="3609975" cy="902335"/>
          </a:xfrm>
          <a:prstGeom prst="rect">
            <a:avLst/>
          </a:prstGeom>
        </p:spPr>
        <p:txBody>
          <a:bodyPr vert="horz" wrap="square" lIns="0" tIns="0" rIns="0" bIns="0"/>
          <a:p>
            <a:pPr algn="l" rtl="0" eaLnBrk="0">
              <a:lnSpc>
                <a:spcPct val="117000"/>
              </a:lnSpc>
            </a:pPr>
            <a:endParaRPr lang="en-US" altLang="en-US" sz="1000" dirty="0"/>
          </a:p>
          <a:p>
            <a:pPr algn="l" rtl="0" eaLnBrk="0">
              <a:lnSpc>
                <a:spcPct val="118000"/>
              </a:lnSpc>
            </a:pPr>
            <a:endParaRPr lang="en-US" altLang="en-US" sz="1000" dirty="0"/>
          </a:p>
          <a:p>
            <a:pPr algn="l" rtl="0" eaLnBrk="0">
              <a:lnSpc>
                <a:spcPct val="118000"/>
              </a:lnSpc>
            </a:pPr>
            <a:endParaRPr lang="en-US" altLang="en-US" sz="1000" dirty="0"/>
          </a:p>
          <a:p>
            <a:pPr marL="1579880" algn="l" rtl="0" eaLnBrk="0">
              <a:lnSpc>
                <a:spcPts val="2065"/>
              </a:lnSpc>
              <a:spcBef>
                <a:spcPts val="5"/>
              </a:spcBef>
            </a:pPr>
            <a:r>
              <a:rPr sz="1700" spc="3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教育---卓越集</a:t>
            </a:r>
            <a:r>
              <a:rPr sz="1700" spc="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 name="textbox 93"/>
          <p:cNvSpPr/>
          <p:nvPr/>
        </p:nvSpPr>
        <p:spPr>
          <a:xfrm>
            <a:off x="6355080" y="3799205"/>
            <a:ext cx="4763135" cy="1323975"/>
          </a:xfrm>
          <a:prstGeom prst="rect">
            <a:avLst/>
          </a:prstGeom>
        </p:spPr>
        <p:txBody>
          <a:bodyPr vert="horz" wrap="square" lIns="0" tIns="0" rIns="0" bIns="0"/>
          <a:p>
            <a:pPr algn="l" rtl="0" eaLnBrk="0">
              <a:lnSpc>
                <a:spcPct val="107000"/>
              </a:lnSpc>
            </a:pPr>
            <a:endParaRPr lang="en-US" altLang="en-US" sz="1000" dirty="0"/>
          </a:p>
          <a:p>
            <a:pPr algn="l" rtl="0" eaLnBrk="0">
              <a:lnSpc>
                <a:spcPct val="108000"/>
              </a:lnSpc>
            </a:pPr>
            <a:endParaRPr lang="en-US" altLang="en-US" sz="1000" dirty="0"/>
          </a:p>
          <a:p>
            <a:pPr algn="l" rtl="0" eaLnBrk="0">
              <a:lnSpc>
                <a:spcPct val="108000"/>
              </a:lnSpc>
            </a:pPr>
            <a:endParaRPr lang="en-US" altLang="en-US" sz="1000" dirty="0"/>
          </a:p>
          <a:p>
            <a:pPr marL="1454785" algn="l" rtl="0" eaLnBrk="0">
              <a:lnSpc>
                <a:spcPts val="2280"/>
              </a:lnSpc>
            </a:pPr>
            <a:r>
              <a:rPr sz="1700" spc="1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数码</a:t>
            </a:r>
            <a:r>
              <a:rPr sz="1700" spc="170" dirty="0">
                <a:solidFill>
                  <a:schemeClr val="bg1">
                    <a:alpha val="100000"/>
                  </a:schemeClr>
                </a:solidFill>
                <a:latin typeface="Arial" panose="020B0604020202020204"/>
                <a:ea typeface="Arial" panose="020B0604020202020204"/>
                <a:cs typeface="Arial" panose="020B0604020202020204"/>
              </a:rPr>
              <a:t>3</a:t>
            </a:r>
            <a:r>
              <a:rPr sz="1700" spc="0" dirty="0">
                <a:solidFill>
                  <a:schemeClr val="bg1">
                    <a:alpha val="100000"/>
                  </a:schemeClr>
                </a:solidFill>
                <a:latin typeface="Arial" panose="020B0604020202020204"/>
                <a:ea typeface="Arial" panose="020B0604020202020204"/>
                <a:cs typeface="Arial" panose="020B0604020202020204"/>
              </a:rPr>
              <a:t>c</a:t>
            </a:r>
            <a:r>
              <a:rPr sz="1700" spc="170" dirty="0">
                <a:solidFill>
                  <a:schemeClr val="bg1">
                    <a:alpha val="100000"/>
                  </a:schemeClr>
                </a:solidFill>
                <a:latin typeface="Arial" panose="020B0604020202020204"/>
                <a:ea typeface="Arial" panose="020B0604020202020204"/>
                <a:cs typeface="Arial" panose="020B0604020202020204"/>
              </a:rPr>
              <a:t>--</a:t>
            </a:r>
            <a:r>
              <a:rPr sz="1700" spc="17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宏拓智</a:t>
            </a:r>
            <a:r>
              <a:rPr sz="1700" spc="1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能</a:t>
            </a:r>
            <a:endParaRPr lang="en-US" altLang="en-US" sz="1700" spc="16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5" name="textbox 95"/>
          <p:cNvSpPr/>
          <p:nvPr/>
        </p:nvSpPr>
        <p:spPr>
          <a:xfrm>
            <a:off x="6355080" y="1705610"/>
            <a:ext cx="4763135" cy="1345565"/>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p>
          <a:p>
            <a:pPr marL="1473200" algn="l" rtl="0" eaLnBrk="0">
              <a:lnSpc>
                <a:spcPts val="2060"/>
              </a:lnSpc>
            </a:pP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贴片机</a:t>
            </a:r>
            <a:r>
              <a:rPr sz="1700" spc="150" dirty="0">
                <a:solidFill>
                  <a:schemeClr val="bg1">
                    <a:alpha val="100000"/>
                  </a:schemeClr>
                </a:solidFill>
                <a:latin typeface="Arial" panose="020B0604020202020204"/>
                <a:ea typeface="Arial" panose="020B0604020202020204"/>
                <a:cs typeface="Arial" panose="020B0604020202020204"/>
              </a:rPr>
              <a:t>--</a:t>
            </a:r>
            <a:r>
              <a:rPr sz="1700" spc="15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易通集</a:t>
            </a: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团</a:t>
            </a:r>
            <a:endParaRPr lang="en-US" altLang="en-US"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7" name="textbox 97"/>
          <p:cNvSpPr/>
          <p:nvPr/>
        </p:nvSpPr>
        <p:spPr>
          <a:xfrm>
            <a:off x="6355080" y="3101340"/>
            <a:ext cx="4763135" cy="1346200"/>
          </a:xfrm>
          <a:prstGeom prst="rect">
            <a:avLst/>
          </a:prstGeom>
        </p:spPr>
        <p:txBody>
          <a:bodyPr vert="horz" wrap="square" lIns="0" tIns="0" rIns="0" bIns="0"/>
          <a:p>
            <a:pPr algn="l" rtl="0" eaLnBrk="0">
              <a:lnSpc>
                <a:spcPct val="115000"/>
              </a:lnSpc>
            </a:pPr>
            <a:endParaRPr lang="en-US" altLang="en-US" sz="1000" dirty="0"/>
          </a:p>
          <a:p>
            <a:pPr algn="l" rtl="0" eaLnBrk="0">
              <a:lnSpc>
                <a:spcPct val="116000"/>
              </a:lnSpc>
            </a:pPr>
            <a:endParaRPr lang="en-US" altLang="en-US" sz="1000" dirty="0"/>
          </a:p>
          <a:p>
            <a:pPr algn="l" rtl="0" eaLnBrk="0">
              <a:lnSpc>
                <a:spcPct val="116000"/>
              </a:lnSpc>
            </a:pPr>
            <a:endParaRPr lang="en-US" altLang="en-US" sz="1000" dirty="0"/>
          </a:p>
          <a:p>
            <a:pPr algn="l" rtl="0" eaLnBrk="0">
              <a:lnSpc>
                <a:spcPct val="8000"/>
              </a:lnSpc>
            </a:pPr>
            <a:endParaRPr lang="en-US" altLang="en-US" sz="100" dirty="0">
              <a:solidFill>
                <a:schemeClr val="bg1"/>
              </a:solidFill>
            </a:endParaRPr>
          </a:p>
          <a:p>
            <a:pPr marL="1359535" algn="l" rtl="0" eaLnBrk="0">
              <a:lnSpc>
                <a:spcPts val="2065"/>
              </a:lnSpc>
            </a:pP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人脸识别</a:t>
            </a:r>
            <a:r>
              <a:rPr sz="1700" spc="90" dirty="0">
                <a:solidFill>
                  <a:schemeClr val="bg1">
                    <a:alpha val="100000"/>
                  </a:schemeClr>
                </a:solidFill>
                <a:latin typeface="Arial" panose="020B0604020202020204"/>
                <a:ea typeface="Arial" panose="020B0604020202020204"/>
                <a:cs typeface="Arial" panose="020B0604020202020204"/>
              </a:rPr>
              <a:t>-- </a:t>
            </a:r>
            <a:r>
              <a:rPr sz="1700" spc="9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中控智</a:t>
            </a:r>
            <a:r>
              <a:rPr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慧</a:t>
            </a:r>
            <a:endParaRPr lang="en-US" altLang="en-US"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9" name="textbox 99"/>
          <p:cNvSpPr/>
          <p:nvPr/>
        </p:nvSpPr>
        <p:spPr>
          <a:xfrm>
            <a:off x="6355080" y="2403475"/>
            <a:ext cx="4763135" cy="1346200"/>
          </a:xfrm>
          <a:prstGeom prst="rect">
            <a:avLst/>
          </a:prstGeom>
        </p:spPr>
        <p:txBody>
          <a:bodyPr vert="horz" wrap="square" lIns="0" tIns="0" rIns="0" bIns="0"/>
          <a:p>
            <a:pPr algn="l" rtl="0" eaLnBrk="0">
              <a:lnSpc>
                <a:spcPct val="117000"/>
              </a:lnSpc>
            </a:pPr>
            <a:endParaRPr lang="en-US" altLang="en-US" sz="1000" dirty="0"/>
          </a:p>
          <a:p>
            <a:pPr algn="l" rtl="0" eaLnBrk="0">
              <a:lnSpc>
                <a:spcPct val="118000"/>
              </a:lnSpc>
            </a:pPr>
            <a:endParaRPr lang="en-US" altLang="en-US" sz="1000" dirty="0"/>
          </a:p>
          <a:p>
            <a:pPr algn="l" rtl="0" eaLnBrk="0">
              <a:lnSpc>
                <a:spcPct val="118000"/>
              </a:lnSpc>
            </a:pPr>
            <a:endParaRPr lang="en-US" altLang="en-US" sz="1000" dirty="0"/>
          </a:p>
          <a:p>
            <a:pPr marL="1355090" algn="l" rtl="0" eaLnBrk="0">
              <a:lnSpc>
                <a:spcPts val="2065"/>
              </a:lnSpc>
              <a:spcBef>
                <a:spcPts val="5"/>
              </a:spcBef>
            </a:pPr>
            <a:r>
              <a:rPr sz="1700" spc="4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螺丝机---驰速自动</a:t>
            </a:r>
            <a:r>
              <a:rPr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化</a:t>
            </a:r>
            <a:endParaRPr lang="en-US" altLang="en-US" sz="1700" spc="10" dirty="0">
              <a:solidFill>
                <a:schemeClr val="bg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stretch>
            <a:fillRect/>
          </a:stretch>
        </p:blipFill>
        <p:spPr>
          <a:xfrm>
            <a:off x="11029950" y="439420"/>
            <a:ext cx="763270" cy="695960"/>
          </a:xfrm>
          <a:prstGeom prst="rect">
            <a:avLst/>
          </a:prstGeom>
        </p:spPr>
      </p:pic>
      <p:sp>
        <p:nvSpPr>
          <p:cNvPr id="15" name="textbox 17"/>
          <p:cNvSpPr/>
          <p:nvPr>
            <p:custDataLst>
              <p:tags r:id="rId2"/>
            </p:custDataLst>
          </p:nvPr>
        </p:nvSpPr>
        <p:spPr>
          <a:xfrm>
            <a:off x="5520232" y="3716655"/>
            <a:ext cx="2332354" cy="924560"/>
          </a:xfrm>
          <a:prstGeom prst="rect">
            <a:avLst/>
          </a:prstGeom>
        </p:spPr>
        <p:txBody>
          <a:bodyPr vert="horz" wrap="square" lIns="0" tIns="0" rIns="0" bIns="0"/>
          <a:p>
            <a:pPr algn="l" rtl="0" eaLnBrk="0">
              <a:lnSpc>
                <a:spcPct val="83000"/>
              </a:lnSpc>
            </a:pPr>
            <a:endParaRPr lang="zh-CN" altLang="en-US" sz="11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769620" y="439420"/>
            <a:ext cx="2116455" cy="460375"/>
          </a:xfrm>
          <a:prstGeom prst="rect">
            <a:avLst/>
          </a:prstGeom>
          <a:noFill/>
        </p:spPr>
        <p:txBody>
          <a:bodyPr wrap="square" rtlCol="0">
            <a:spAutoFit/>
          </a:bodyPr>
          <a:lstStyle>
            <a:defPPr>
              <a:defRPr lang="zh-CN"/>
            </a:defPPr>
            <a:lvl1pPr algn="r">
              <a:defRPr sz="6600">
                <a:solidFill>
                  <a:srgbClr val="4266B3"/>
                </a:solidFill>
                <a:latin typeface="+mj-ea"/>
                <a:ea typeface="+mj-ea"/>
              </a:defRPr>
            </a:lvl1pPr>
          </a:lstStyle>
          <a:p>
            <a:pPr algn="l"/>
            <a:r>
              <a:rPr lang="zh-CN" altLang="en-US" sz="2400" b="1" dirty="0">
                <a:solidFill>
                  <a:srgbClr val="FF0000"/>
                </a:solidFill>
              </a:rPr>
              <a:t>行业资质</a:t>
            </a:r>
            <a:endParaRPr lang="zh-CN" altLang="en-US" sz="2400" b="1" dirty="0">
              <a:solidFill>
                <a:srgbClr val="FF0000"/>
              </a:solidFill>
            </a:endParaRPr>
          </a:p>
        </p:txBody>
      </p:sp>
      <p:sp>
        <p:nvSpPr>
          <p:cNvPr id="11" name="矩形 10"/>
          <p:cNvSpPr/>
          <p:nvPr/>
        </p:nvSpPr>
        <p:spPr>
          <a:xfrm>
            <a:off x="350520" y="1353820"/>
            <a:ext cx="11388090" cy="5240020"/>
          </a:xfrm>
          <a:prstGeom prst="rect">
            <a:avLst/>
          </a:prstGeom>
        </p:spPr>
        <p:style>
          <a:lnRef idx="0">
            <a:srgbClr val="FFFFFF"/>
          </a:lnRef>
          <a:fillRef idx="1">
            <a:schemeClr val="accent1"/>
          </a:fillRef>
          <a:effectRef idx="0">
            <a:srgbClr val="FFFFFF"/>
          </a:effectRef>
          <a:fontRef idx="minor">
            <a:schemeClr val="lt1"/>
          </a:fontRef>
        </p:style>
        <p:txBody>
          <a:bodyPr rtlCol="0" anchor="ctr"/>
          <a:p>
            <a:pPr algn="ctr"/>
            <a:endParaRPr lang="zh-CN" altLang="en-US"/>
          </a:p>
        </p:txBody>
      </p:sp>
      <p:pic>
        <p:nvPicPr>
          <p:cNvPr id="7" name="图片 6"/>
          <p:cNvPicPr>
            <a:picLocks noChangeAspect="1"/>
          </p:cNvPicPr>
          <p:nvPr/>
        </p:nvPicPr>
        <p:blipFill>
          <a:blip r:embed="rId3"/>
          <a:stretch>
            <a:fillRect/>
          </a:stretch>
        </p:blipFill>
        <p:spPr>
          <a:xfrm>
            <a:off x="6168390" y="1503045"/>
            <a:ext cx="5501005" cy="4909185"/>
          </a:xfrm>
          <a:prstGeom prst="rect">
            <a:avLst/>
          </a:prstGeom>
        </p:spPr>
      </p:pic>
      <p:pic>
        <p:nvPicPr>
          <p:cNvPr id="8" name="图片 7"/>
          <p:cNvPicPr>
            <a:picLocks noChangeAspect="1"/>
          </p:cNvPicPr>
          <p:nvPr/>
        </p:nvPicPr>
        <p:blipFill>
          <a:blip r:embed="rId4"/>
          <a:stretch>
            <a:fillRect/>
          </a:stretch>
        </p:blipFill>
        <p:spPr>
          <a:xfrm>
            <a:off x="407670" y="1486535"/>
            <a:ext cx="5601970" cy="4946650"/>
          </a:xfrm>
          <a:prstGeom prst="rect">
            <a:avLst/>
          </a:prstGeom>
        </p:spPr>
      </p:pic>
    </p:spTree>
    <p:custDataLst>
      <p:tags r:id="rId5"/>
    </p:custDataLst>
  </p:cSld>
  <p:clrMapOvr>
    <a:masterClrMapping/>
  </p:clrMapOvr>
</p:sld>
</file>

<file path=ppt/tags/tag1.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10.xml><?xml version="1.0" encoding="utf-8"?>
<p:tagLst xmlns:p="http://schemas.openxmlformats.org/presentationml/2006/main">
  <p:tag name="KSO_WM_DIAGRAM_VIRTUALLY_FRAME" val="{&quot;height&quot;:479.8762992125985,&quot;left&quot;:53.35,&quot;top&quot;:54.22370078740155,&quot;width&quot;:858.05}"/>
</p:tagLst>
</file>

<file path=ppt/tags/tag11.xml><?xml version="1.0" encoding="utf-8"?>
<p:tagLst xmlns:p="http://schemas.openxmlformats.org/presentationml/2006/main">
  <p:tag name="KSO_WM_DIAGRAM_VIRTUALLY_FRAME" val="{&quot;height&quot;:479.8762992125985,&quot;left&quot;:53.35,&quot;top&quot;:54.22370078740155,&quot;width&quot;:858.05}"/>
</p:tagLst>
</file>

<file path=ppt/tags/tag12.xml><?xml version="1.0" encoding="utf-8"?>
<p:tagLst xmlns:p="http://schemas.openxmlformats.org/presentationml/2006/main">
  <p:tag name="KSO_WM_DIAGRAM_VIRTUALLY_FRAME" val="{&quot;height&quot;:479.8762992125985,&quot;left&quot;:53.35,&quot;top&quot;:54.22370078740155,&quot;width&quot;:858.05}"/>
</p:tagLst>
</file>

<file path=ppt/tags/tag13.xml><?xml version="1.0" encoding="utf-8"?>
<p:tagLst xmlns:p="http://schemas.openxmlformats.org/presentationml/2006/main">
  <p:tag name="KSO_WM_DIAGRAM_VIRTUALLY_FRAME" val="{&quot;height&quot;:479.8762992125985,&quot;left&quot;:53.35,&quot;top&quot;:54.22370078740155,&quot;width&quot;:858.05}"/>
</p:tagLst>
</file>

<file path=ppt/tags/tag14.xml><?xml version="1.0" encoding="utf-8"?>
<p:tagLst xmlns:p="http://schemas.openxmlformats.org/presentationml/2006/main">
  <p:tag name="KSO_WM_DIAGRAM_VIRTUALLY_FRAME" val="{&quot;height&quot;:479.8762992125985,&quot;left&quot;:53.35,&quot;top&quot;:54.22370078740155,&quot;width&quot;:858.05}"/>
</p:tagLst>
</file>

<file path=ppt/tags/tag15.xml><?xml version="1.0" encoding="utf-8"?>
<p:tagLst xmlns:p="http://schemas.openxmlformats.org/presentationml/2006/main">
  <p:tag name="KSO_WM_DIAGRAM_VIRTUALLY_FRAME" val="{&quot;height&quot;:479.8762992125985,&quot;left&quot;:53.35,&quot;top&quot;:54.22370078740155,&quot;width&quot;:858.05}"/>
</p:tagLst>
</file>

<file path=ppt/tags/tag16.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17.xml><?xml version="1.0" encoding="utf-8"?>
<p:tagLst xmlns:p="http://schemas.openxmlformats.org/presentationml/2006/main">
  <p:tag name="KSO_WM_DIAGRAM_VIRTUALLY_FRAME" val="{&quot;height&quot;:479.8762992125985,&quot;left&quot;:53.35,&quot;top&quot;:54.22370078740155,&quot;width&quot;:858.05}"/>
</p:tagLst>
</file>

<file path=ppt/tags/tag18.xml><?xml version="1.0" encoding="utf-8"?>
<p:tagLst xmlns:p="http://schemas.openxmlformats.org/presentationml/2006/main">
  <p:tag name="KSO_WM_DIAGRAM_VIRTUALLY_FRAME" val="{&quot;height&quot;:479.8762992125985,&quot;left&quot;:53.35,&quot;top&quot;:54.22370078740155,&quot;width&quot;:858.05}"/>
</p:tagLst>
</file>

<file path=ppt/tags/tag19.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2.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20.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21.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22.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23.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24.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25.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2713_1*i*1"/>
  <p:tag name="KSO_WM_TEMPLATE_CATEGORY" val="diagram"/>
  <p:tag name="KSO_WM_TEMPLATE_INDEX" val="20212713"/>
  <p:tag name="KSO_WM_UNIT_LAYERLEVEL" val="1"/>
  <p:tag name="KSO_WM_TAG_VERSION" val="1.0"/>
  <p:tag name="KSO_WM_BEAUTIFY_FLAG" val="#wm#"/>
  <p:tag name="KSO_WM_UNIT_BLOCK" val="0"/>
  <p:tag name="KSO_WM_UNIT_SM_LIMIT_TYPE" val="2"/>
  <p:tag name="KSO_WM_UNIT_DEC_AREA_ID" val="6c938ff465544c81b53780745e718009"/>
  <p:tag name="KSO_WM_UNIT_DECORATE_INFO" val="{&quot;DecorateInfoH&quot;:{&quot;IsAbs&quot;:false},&quot;DecorateInfoW&quot;:{&quot;IsAbs&quot;:false},&quot;DecorateInfoX&quot;:{&quot;IsAbs&quot;:false,&quot;Pos&quot;:1},&quot;DecorateInfoY&quot;:{&quot;IsAbs&quot;:false,&quot;Pos&quot;:1},&quot;ReferentInfo&quot;:{&quot;Id&quot;:&quot;84a6c56b6ff04b3385062ce2c276b31c&quot;,&quot;X&quot;:{&quot;Pos&quot;:1},&quot;Y&quot;:{&quot;Pos&quot;:1}},&quot;whChangeMode&quot;:1}"/>
  <p:tag name="KSO_WM_CHIP_GROUPID" val="5f708c7a747e3ea6e292a7fb"/>
  <p:tag name="KSO_WM_CHIP_XID" val="5f708c7a747e3ea6e292a7fc"/>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VALUE" val="816"/>
  <p:tag name="KSO_WM_TEMPLATE_ASSEMBLE_XID" val="60656f644054ed1e2fb80930"/>
  <p:tag name="KSO_WM_TEMPLATE_ASSEMBLE_GROUPID" val="60656f644054ed1e2fb80930"/>
</p:tagLst>
</file>

<file path=ppt/tags/tag27.xml><?xml version="1.0" encoding="utf-8"?>
<p:tagLst xmlns:p="http://schemas.openxmlformats.org/presentationml/2006/main">
  <p:tag name="KSO_WM_UNIT_ISCONTENTSTITLE" val="0"/>
  <p:tag name="KSO_WM_UNIT_ISNUMDGMTITLE" val="0"/>
  <p:tag name="KSO_WM_UNIT_NOCLEAR" val="0"/>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diagram20212713_1*a*1"/>
  <p:tag name="KSO_WM_TEMPLATE_CATEGORY" val="diagram"/>
  <p:tag name="KSO_WM_TEMPLATE_INDEX" val="20212713"/>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813dededcd94f83be1334e61bb4760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fba21aa6e7b04473ad95be895e1428b6"/>
  <p:tag name="KSO_WM_UNIT_TEXT_FILL_FORE_SCHEMECOLOR_INDEX_BRIGHTNESS" val="0"/>
  <p:tag name="KSO_WM_UNIT_TEXT_FILL_FORE_SCHEMECOLOR_INDEX" val="13"/>
  <p:tag name="KSO_WM_UNIT_TEXT_FILL_TYPE" val="1"/>
  <p:tag name="KSO_WM_TEMPLATE_ASSEMBLE_XID" val="60656f644054ed1e2fb80930"/>
  <p:tag name="KSO_WM_TEMPLATE_ASSEMBLE_GROUPID" val="60656f644054ed1e2fb80930"/>
</p:tagLst>
</file>

<file path=ppt/tags/tag2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713_1*f*1"/>
  <p:tag name="KSO_WM_TEMPLATE_CATEGORY" val="diagram"/>
  <p:tag name="KSO_WM_TEMPLATE_INDEX" val="20212713"/>
  <p:tag name="KSO_WM_UNIT_LAYERLEVEL" val="1"/>
  <p:tag name="KSO_WM_TAG_VERSION" val="1.0"/>
  <p:tag name="KSO_WM_BEAUTIFY_FLAG" val="#wm#"/>
  <p:tag name="KSO_WM_UNIT_DEFAULT_FONT" val="14;20;2"/>
  <p:tag name="KSO_WM_UNIT_BLOCK" val="0"/>
  <p:tag name="KSO_WM_UNIT_VALUE" val="440"/>
  <p:tag name="KSO_WM_UNIT_SHOW_EDIT_AREA_INDICATION" val="1"/>
  <p:tag name="KSO_WM_CHIP_GROUPID" val="5e6b05596848fb12bee65ac8"/>
  <p:tag name="KSO_WM_CHIP_XID" val="5e6b05596848fb12bee65aca"/>
  <p:tag name="KSO_WM_UNIT_DEC_AREA_ID" val="84a6c56b6ff04b3385062ce2c276b31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95d889fcf624743b8b9a892c7ba4fc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30"/>
  <p:tag name="KSO_WM_TEMPLATE_ASSEMBLE_GROUPID" val="60656f644054ed1e2fb80930"/>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635_1*i*1"/>
  <p:tag name="KSO_WM_TEMPLATE_CATEGORY" val="custom"/>
  <p:tag name="KSO_WM_TEMPLATE_INDEX" val="20235635"/>
  <p:tag name="KSO_WM_UNIT_LAYERLEVEL" val="1"/>
  <p:tag name="KSO_WM_TAG_VERSION" val="3.0"/>
  <p:tag name="KSO_WM_BEAUTIFY_FLAG" val="#wm#"/>
  <p:tag name="KSO_WM_UNIT_BLOCK" val="0"/>
  <p:tag name="KSO_WM_UNIT_DEC_AREA_ID" val="828d5ee7673e4a7c944084cea4910c8c"/>
  <p:tag name="KSO_WM_UNIT_SM_LIMIT_TYPE" val="2"/>
  <p:tag name="KSO_WM_UNIT_TYPE" val="i"/>
  <p:tag name="KSO_WM_UNIT_INDEX" val="1"/>
  <p:tag name="KSO_WM_UNIT_DECORATE_INFO" val="{&quot;DecorateInfoH&quot;:{&quot;IsAbs&quot;:false},&quot;DecorateInfoW&quot;:{&quot;IsAbs&quot;:false},&quot;DecorateInfoX&quot;:{&quot;IsAbs&quot;:false,&quot;Pos&quot;:1},&quot;DecorateInfoY&quot;:{&quot;IsAbs&quot;:false,&quot;Pos&quot;:1},&quot;ReferentInfo&quot;:{&quot;Id&quot;:&quot;376b2dd17733410aa50c6145e521e08f&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440"/>
  <p:tag name="KSO_WM_TEMPLATE_ASSEMBLE_XID" val="639af7e80c9383becde6942d"/>
  <p:tag name="KSO_WM_TEMPLATE_ASSEMBLE_GROUPID" val="639af7e80c9383becde6942d"/>
</p:tagLst>
</file>

<file path=ppt/tags/tag3.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3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5635_1*a*1"/>
  <p:tag name="KSO_WM_TEMPLATE_CATEGORY" val="custom"/>
  <p:tag name="KSO_WM_TEMPLATE_INDEX" val="20235635"/>
  <p:tag name="KSO_WM_UNIT_LAYERLEVEL" val="1"/>
  <p:tag name="KSO_WM_TAG_VERSION" val="3.0"/>
  <p:tag name="KSO_WM_BEAUTIFY_FLAG" val="#wm#"/>
  <p:tag name="KSO_WM_UNIT_VALUE" val="30"/>
  <p:tag name="KSO_WM_UNIT_PRESET_TEXT" val="单击此处添加标题"/>
  <p:tag name="KSO_WM_UNIT_TEXT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5635_1*f*2"/>
  <p:tag name="KSO_WM_TEMPLATE_CATEGORY" val="custom"/>
  <p:tag name="KSO_WM_TEMPLATE_INDEX" val="20235635"/>
  <p:tag name="KSO_WM_UNIT_LAYERLEVEL" val="1"/>
  <p:tag name="KSO_WM_TAG_VERSION" val="3.0"/>
  <p:tag name="KSO_WM_BEAUTIFY_FLAG" val="#wm#"/>
  <p:tag name="KSO_WM_UNIT_BLOCK" val="0"/>
  <p:tag name="KSO_WM_UNIT_DEC_AREA_ID" val="828d5ee7673e4a7c944084cea4910c8c"/>
  <p:tag name="KSO_WM_UNIT_SM_LIMIT_TYPE" val="2"/>
  <p:tag name="KSO_WM_UNIT_TYPE" val="f"/>
  <p:tag name="KSO_WM_UNIT_INDEX" val="2"/>
  <p:tag name="KSO_WM_UNIT_DECORATE_INFO" val="{&quot;DecorateInfoH&quot;:{&quot;IsAbs&quot;:false},&quot;DecorateInfoW&quot;:{&quot;IsAbs&quot;:false},&quot;DecorateInfoX&quot;:{&quot;IsAbs&quot;:false,&quot;Pos&quot;:1},&quot;DecorateInfoY&quot;:{&quot;IsAbs&quot;:false,&quot;Pos&quot;:1},&quot;ReferentInfo&quot;:{&quot;Id&quot;:&quot;376b2dd17733410aa50c6145e521e08f&quot;,&quot;X&quot;:{&quot;Pos&quot;:1},&quot;Y&quot;:{&quot;Pos&quot;:1}},&quot;whChangeMode&quot;:0}"/>
  <p:tag name="KSO_WM_CHIP_GROUPID" val="5f5ee1ca4d6848d78f644aeb"/>
  <p:tag name="KSO_WM_CHIP_XID" val="5f5f3b5d8e478fb0c58a93f0"/>
  <p:tag name="KSO_WM_UNIT_FILL_FORE_SCHEMECOLOR_INDEX_BRIGHTNESS" val="0"/>
  <p:tag name="KSO_WM_UNIT_FILL_FORE_SCHEMECOLOR_INDEX" val="16"/>
  <p:tag name="KSO_WM_UNIT_FILL_TYPE" val="1"/>
  <p:tag name="KSO_WM_UNIT_SHADOW_SCHEMECOLOR_INDEX_BRIGHTNESS" val="-0.5"/>
  <p:tag name="KSO_WM_UNIT_SHADOW_SCHEMECOLOR_INDEX" val="14"/>
  <p:tag name="KSO_WM_UNIT_TEXT_FILL_FORE_SCHEMECOLOR_INDEX_BRIGHTNESS" val="0"/>
  <p:tag name="KSO_WM_UNIT_TEXT_FILL_FORE_SCHEMECOLOR_INDEX" val="2"/>
  <p:tag name="KSO_WM_UNIT_TEXT_FILL_TYPE" val="1"/>
  <p:tag name="KSO_WM_UNIT_VALUE" val="287"/>
  <p:tag name="KSO_WM_TEMPLATE_ASSEMBLE_XID" val="639af7e80c9383becde6942d"/>
  <p:tag name="KSO_WM_TEMPLATE_ASSEMBLE_GROUPID" val="639af7e80c9383becde6942d"/>
  <p:tag name="KSO_WM_UNIT_SUBTYPE" val="a"/>
  <p:tag name="KSO_WM_UNIT_TEXT_LAYER_COUNT" val="1"/>
  <p:tag name="KSO_WM_UNIT_NOCLEAR" val="0"/>
  <p:tag name="KSO_WM_UNIT_PRESET_TEXT" val="单击添加正文，文字是您思想的提炼，为了最终演示发布的良好效果，请言简意赅的阐述观点。根据需要可酌情增减文字，以便观者可以准确理解您所传达的信息。单击此处输入你的正文，文字是您思想的提炼，为了最终演示发布的良好效果，请尽量言简意赅的阐述观点。根据需要可酌情增减文字，以便观者理解您所传达的信息，为了最终演示发布的良好效果，请尽量言简意赅的阐述观点。根据需要可酌情增减文字，以便观者理解您所传达的信息。"/>
  <p:tag name="KSO_WM_UNIT_TEXT_TYPE" val="1"/>
</p:tagLst>
</file>

<file path=ppt/tags/tag32.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33.xml><?xml version="1.0" encoding="utf-8"?>
<p:tagLst xmlns:p="http://schemas.openxmlformats.org/presentationml/2006/main">
  <p:tag name="TABLE_ENDDRAG_ORIGIN_RECT" val="869*369"/>
  <p:tag name="TABLE_ENDDRAG_RECT" val="40*98*869*369"/>
</p:tagLst>
</file>

<file path=ppt/tags/tag34.xml><?xml version="1.0" encoding="utf-8"?>
<p:tagLst xmlns:p="http://schemas.openxmlformats.org/presentationml/2006/main">
  <p:tag name="TABLE_ENDDRAG_ORIGIN_RECT" val="770*319"/>
  <p:tag name="TABLE_ENDDRAG_RECT" val="69*121*770*319"/>
</p:tagLst>
</file>

<file path=ppt/tags/tag35.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36.xml><?xml version="1.0" encoding="utf-8"?>
<p:tagLst xmlns:p="http://schemas.openxmlformats.org/presentationml/2006/main">
  <p:tag name="TABLE_ENDDRAG_ORIGIN_RECT" val="662*232"/>
  <p:tag name="TABLE_ENDDRAG_RECT" val="93*108*662*232"/>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38.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4.xml><?xml version="1.0" encoding="utf-8"?>
<p:tagLst xmlns:p="http://schemas.openxmlformats.org/presentationml/2006/main">
  <p:tag name="KSO_WM_DIAGRAM_VIRTUALLY_FRAME" val="{&quot;height&quot;:96.60007874015756,&quot;left&quot;:55.649921259842515,&quot;top&quot;:304.8999212598425,&quot;width&quot;:647.5639370078741}"/>
</p:tagLst>
</file>

<file path=ppt/tags/tag40.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42.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44.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1_1"/>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1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f*1_1_1"/>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f*1_2_1"/>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f*1_3_1"/>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xml><?xml version="1.0" encoding="utf-8"?>
<p:tagLst xmlns:p="http://schemas.openxmlformats.org/presentationml/2006/main">
  <p:tag name="KSO_WM_SLIDE_ID" val="custom20235635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5635"/>
  <p:tag name="KSO_WM_SLIDE_TYPE" val="text"/>
  <p:tag name="KSO_WM_SLIDE_SUBTYPE" val="picTxt"/>
  <p:tag name="KSO_WM_SLIDE_SIZE" val="864*445"/>
  <p:tag name="KSO_WM_SLIDE_POSITION" val="48*47"/>
  <p:tag name="KSO_WM_SLIDE_LAYOUT" val="a_f"/>
  <p:tag name="KSO_WM_SLIDE_LAYOUT_CNT" val="1_1"/>
  <p:tag name="KSO_WM_SPECIAL_SOURCE" val="bdnul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f*1_4_1"/>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ERSION" val="3"/>
  <p:tag name="KSO_WM_DIAGRAM_COLOR_TRICK" val="1"/>
  <p:tag name="KSO_WM_DIAGRAM_COLOR_TEXT_CAN_REMOVE" val="n"/>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f*1_5_1"/>
  <p:tag name="KSO_WM_TEMPLATE_CATEGORY" val="diagram"/>
  <p:tag name="KSO_WM_TEMPLATE_INDEX" val="20235153"/>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5_1"/>
  <p:tag name="KSO_WM_DIAGRAM_VERSION" val="3"/>
  <p:tag name="KSO_WM_DIAGRAM_COLOR_TRICK" val="1"/>
  <p:tag name="KSO_WM_DIAGRAM_COLOR_TEXT_CAN_REMOVE" val="n"/>
  <p:tag name="KSO_WM_UNIT_VALUE" val="114"/>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2_2"/>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2_2"/>
  <p:tag name="KSO_WM_DIAGRAM_VERSION" val="3"/>
  <p:tag name="KSO_WM_DIAGRAM_COLOR_TRICK" val="1"/>
  <p:tag name="KSO_WM_DIAGRAM_COLOR_TEXT_CAN_REMOVE" val="n"/>
  <p:tag name="KSO_WM_UNIT_LINE_FORE_SCHEMECOLOR_INDEX" val="6"/>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3_2"/>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3_2"/>
  <p:tag name="KSO_WM_DIAGRAM_VERSION" val="3"/>
  <p:tag name="KSO_WM_DIAGRAM_COLOR_TRICK" val="1"/>
  <p:tag name="KSO_WM_DIAGRAM_COLOR_TEXT_CAN_REMOVE" val="n"/>
  <p:tag name="KSO_WM_UNIT_LINE_FORE_SCHEMECOLOR_INDEX" val="7"/>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4_2"/>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4_2"/>
  <p:tag name="KSO_WM_DIAGRAM_VERSION" val="3"/>
  <p:tag name="KSO_WM_DIAGRAM_COLOR_TRICK" val="1"/>
  <p:tag name="KSO_WM_DIAGRAM_COLOR_TEXT_CAN_REMOVE" val="n"/>
  <p:tag name="KSO_WM_UNIT_LINE_FORE_SCHEMECOLOR_INDEX" val="8"/>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5_2"/>
  <p:tag name="KSO_WM_TEMPLATE_CATEGORY" val="diagram"/>
  <p:tag name="KSO_WM_TEMPLATE_INDEX" val="20235153"/>
  <p:tag name="KSO_WM_UNIT_LAYERLEVEL" val="1_1_1"/>
  <p:tag name="KSO_WM_TAG_VERSION" val="3.0"/>
  <p:tag name="KSO_WM_BEAUTIFY_FLAG" val="#wm#"/>
  <p:tag name="KSO_WM_DIAGRAM_GROUP_CODE" val="l1-1"/>
  <p:tag name="KSO_WM_UNIT_TYPE" val="l_h_i"/>
  <p:tag name="KSO_WM_UNIT_INDEX" val="1_5_2"/>
  <p:tag name="KSO_WM_DIAGRAM_VERSION" val="3"/>
  <p:tag name="KSO_WM_DIAGRAM_COLOR_TRICK" val="1"/>
  <p:tag name="KSO_WM_DIAGRAM_COLOR_TEXT_CAN_REMOVE" val="n"/>
  <p:tag name="KSO_WM_UNIT_LINE_FORE_SCHEMECOLOR_INDEX" val="9"/>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solid&quot;:{&quot;brightness&quot;:0,&quot;colorType&quot;:1,&quot;foreColorIndex&quot;:2,&quot;transparency&quot;:1},&quot;type&quot;:1},&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2"/>
  <p:tag name="KSO_WM_UNIT_FILL_TYPE" val="1"/>
  <p:tag name="KSO_WM_UNIT_LINE_FILL_TYPE" val="2"/>
  <p:tag name="KSO_WM_UNIT_USESOURCEFORMAT_APPLY"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2_1"/>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2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3_1"/>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3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4_1"/>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4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4*l_h_i*1_5_1"/>
  <p:tag name="KSO_WM_TEMPLATE_CATEGORY" val="diagram"/>
  <p:tag name="KSO_WM_TEMPLATE_INDEX" val="20235153"/>
  <p:tag name="KSO_WM_UNIT_LAYERLEVEL" val="1_1_1"/>
  <p:tag name="KSO_WM_TAG_VERSION" val="3.0"/>
  <p:tag name="KSO_WM_BEAUTIFY_FLAG" val="#wm#"/>
  <p:tag name="KSO_WM_DIAGRAM_GROUP_CODE" val="l1-1"/>
  <p:tag name="KSO_WM_UNIT_SUBTYPE" val="d"/>
  <p:tag name="KSO_WM_UNIT_TYPE" val="l_h_i"/>
  <p:tag name="KSO_WM_UNIT_INDEX" val="1_5_1"/>
  <p:tag name="KSO_WM_DIAGRAM_VERSION" val="3"/>
  <p:tag name="KSO_WM_DIAGRAM_COLOR_TRICK" val="1"/>
  <p:tag name="KSO_WM_DIAGRAM_COLOR_TEXT_CAN_REMOVE" val="n"/>
  <p:tag name="KSO_WM_UNIT_TEXT_FILL_FORE_SCHEMECOLOR_INDEX" val="3"/>
  <p:tag name="KSO_WM_UNIT_TEXT_FILL_TYPE" val="3"/>
  <p:tag name="KSO_WM_DIAGRAM_MAX_ITEMCNT" val="12"/>
  <p:tag name="KSO_WM_DIAGRAM_MIN_ITEMCNT" val="2"/>
  <p:tag name="KSO_WM_DIAGRAM_VIRTUALLY_FRAME" val="{&quot;height&quot;:392.3999995281804,&quot;left&quot;:54.69999999999999,&quot;top&quot;:108.40000023590979,&quot;width&quot;:850.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quot;transparency&quot;:0},{&quot;brightness&quot;:0,&quot;colorType&quot;:1,&quot;foreColorIndex&quot;:5,&quot;pos&quot;:1,&quot;transparency&quot;:0.30000001192092896}],&quot;type&quot;:3},&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6.xml><?xml version="1.0" encoding="utf-8"?>
<p:tagLst xmlns:p="http://schemas.openxmlformats.org/presentationml/2006/main">
  <p:tag name="KSO_WM_DIAGRAM_VIRTUALLY_FRAME" val="{&quot;height&quot;:479.8762992125985,&quot;left&quot;:53.35,&quot;top&quot;:54.22370078740155,&quot;width&quot;:858.05}"/>
</p:tagLst>
</file>

<file path=ppt/tags/tag60.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62.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64.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66.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68.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153_10*a*1"/>
  <p:tag name="KSO_WM_TEMPLATE_CATEGORY" val="diagram"/>
  <p:tag name="KSO_WM_TEMPLATE_INDEX" val="20235153"/>
  <p:tag name="KSO_WM_UNIT_LAYERLEVEL" val="1"/>
  <p:tag name="KSO_WM_TAG_VERSION" val="3.0"/>
  <p:tag name="KSO_WM_BEAUTIFY_FLAG" val="#wm#"/>
  <p:tag name="KSO_WM_UNIT_ISCONTENTSTITLE" val="0"/>
  <p:tag name="KSO_WM_UNIT_ISNUMDGMTITLE" val="0"/>
  <p:tag name="KSO_WM_UNIT_NOCLEAR" val="0"/>
  <p:tag name="KSO_WM_DIAGRAM_GROUP_CODE" val="l1-1"/>
  <p:tag name="KSO_WM_UNIT_TYPE" val="a"/>
  <p:tag name="KSO_WM_UNIT_INDEX" val="1"/>
  <p:tag name="KSO_WM_UNIT_TEXT_TYPE" val="1"/>
  <p:tag name="KSO_WM_UNIT_PRESET_TEXT" val="单击此处添加文档标题内容"/>
  <p:tag name="KSO_WM_UNIT_TEXT_FILL_FORE_SCHEMECOLOR_INDEX" val="16"/>
  <p:tag name="KSO_WM_UNIT_TEXT_FILL_TYPE" val="1"/>
  <p:tag name="KSO_WM_UNIT_USESOURCEFORMAT_APPLY" val="1"/>
</p:tagLst>
</file>

<file path=ppt/tags/tag7.xml><?xml version="1.0" encoding="utf-8"?>
<p:tagLst xmlns:p="http://schemas.openxmlformats.org/presentationml/2006/main">
  <p:tag name="KSO_WM_DIAGRAM_VIRTUALLY_FRAME" val="{&quot;height&quot;:479.8762992125985,&quot;left&quot;:53.35,&quot;top&quot;:54.22370078740155,&quot;width&quot;:858.05}"/>
</p:tagLst>
</file>

<file path=ppt/tags/tag70.xml><?xml version="1.0" encoding="utf-8"?>
<p:tagLst xmlns:p="http://schemas.openxmlformats.org/presentationml/2006/main">
  <p:tag name="KSO_WM_SLIDE_ID" val="diagram20235153_10"/>
  <p:tag name="KSO_WM_TEMPLATE_SUBCATEGORY" val="0"/>
  <p:tag name="KSO_WM_TEMPLATE_MASTER_TYPE" val="0"/>
  <p:tag name="KSO_WM_TEMPLATE_COLOR_TYPE" val="0"/>
  <p:tag name="KSO_WM_SLIDE_ITEM_CNT" val="11"/>
  <p:tag name="KSO_WM_SLIDE_INDEX" val="10"/>
  <p:tag name="KSO_WM_TAG_VERSION" val="3.0"/>
  <p:tag name="KSO_WM_BEAUTIFY_FLAG" val="#wm#"/>
  <p:tag name="KSO_WM_TEMPLATE_CATEGORY" val="diagram"/>
  <p:tag name="KSO_WM_TEMPLATE_INDEX" val="20235153"/>
  <p:tag name="KSO_WM_DIAGRAM_GROUP_CODE" val="l1-1"/>
  <p:tag name="KSO_WM_SLIDE_DIAGTYPE" val="l"/>
  <p:tag name="KSO_WM_SLIDE_LAYOUT" val="a_l"/>
  <p:tag name="KSO_WM_SLIDE_LAYOUT_CNT" val="1_1"/>
  <p:tag name="KSO_WM_SLIDE_TYPE" val="text"/>
  <p:tag name="KSO_WM_SLIDE_SUBTYPE" val="diag"/>
  <p:tag name="KSO_WM_SLIDE_SIZE" val="850.55*392.1"/>
  <p:tag name="KSO_WM_SLIDE_POSITION" val="54.7*108.55"/>
</p:tagLst>
</file>

<file path=ppt/tags/tag71.xml><?xml version="1.0" encoding="utf-8"?>
<p:tagLst xmlns:p="http://schemas.openxmlformats.org/presentationml/2006/main">
  <p:tag name="TABLE_ENDDRAG_ORIGIN_RECT" val="832*402"/>
  <p:tag name="TABLE_ENDDRAG_RECT" val="24*93*832*402"/>
</p:tagLst>
</file>

<file path=ppt/tags/tag72.xml><?xml version="1.0" encoding="utf-8"?>
<p:tagLst xmlns:p="http://schemas.openxmlformats.org/presentationml/2006/main">
  <p:tag name="KSO_WM_UNIT_ISCONTENTSTITLE" val="0"/>
  <p:tag name="KSO_WM_UNIT_ISNUMDGMTITLE" val="0"/>
  <p:tag name="KSO_WM_UNIT_NOCLEAR" val="0"/>
  <p:tag name="KSO_WM_UNIT_VALUE" val="23"/>
  <p:tag name="KSO_WM_UNIT_HIGHLIGHT" val="0"/>
  <p:tag name="KSO_WM_UNIT_COMPATIBLE" val="0"/>
  <p:tag name="KSO_WM_UNIT_DIAGRAM_ISNUMVISUAL" val="0"/>
  <p:tag name="KSO_WM_UNIT_DIAGRAM_ISREFERUNIT" val="0"/>
  <p:tag name="KSO_WM_UNIT_TYPE" val="a"/>
  <p:tag name="KSO_WM_UNIT_INDEX" val="1"/>
  <p:tag name="KSO_WM_UNIT_ID" val="custom20238440_1*a*1"/>
  <p:tag name="KSO_WM_TEMPLATE_CATEGORY" val="custom"/>
  <p:tag name="KSO_WM_TEMPLATE_INDEX" val="20238440"/>
  <p:tag name="KSO_WM_UNIT_LAYERLEVEL" val="1"/>
  <p:tag name="KSO_WM_TAG_VERSION" val="3.0"/>
  <p:tag name="KSO_WM_BEAUTIFY_FLAG" val="#wm#"/>
  <p:tag name="KSO_WM_UNIT_TEXT_TYPE" val="1"/>
  <p:tag name="KSO_WM_UNIT_PRESET_TEXT" val="单击此处添加大标题内容"/>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38440_1*i*1"/>
  <p:tag name="KSO_WM_UNIT_LAYERLEVEL" val="1"/>
  <p:tag name="KSO_WM_TAG_VERSION" val="3.0"/>
  <p:tag name="KSO_WM_BEAUTIFY_FLAG" val="#wm#"/>
  <p:tag name="KSO_WM_UNIT_TYPE" val="i"/>
  <p:tag name="KSO_WM_UNIT_INDEX" val="1"/>
  <p:tag name="KSO_WM_SLIDE_BACKGROUND_TYPE" val="bottomTop"/>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custom"/>
  <p:tag name="KSO_WM_TEMPLATE_INDEX" val="20238440"/>
  <p:tag name="KSO_WM_TEMPLATE_ASSEMBLE_XID" val="637600a50c9383becde15bb6"/>
  <p:tag name="KSO_WM_TEMPLATE_ASSEMBLE_GROUPID" val="637600a50c9383becde15bb6"/>
</p:tagLst>
</file>

<file path=ppt/tags/tag74.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2"/>
  <p:tag name="KSO_WM_UNIT_ID" val="custom20238440_1*i*2"/>
  <p:tag name="KSO_WM_TEMPLATE_CATEGORY" val="custom"/>
  <p:tag name="KSO_WM_TEMPLATE_INDEX" val="20238440"/>
  <p:tag name="KSO_WM_UNIT_LAYERLEVEL" val="1"/>
  <p:tag name="KSO_WM_TAG_VERSION" val="3.0"/>
  <p:tag name="KSO_WM_BEAUTIFY_FLAG" val="#wm#"/>
  <p:tag name="KSO_WM_CHIP_GROUPID" val="5eda18a25860357932c55e72"/>
  <p:tag name="KSO_WM_UNIT_SM_LIMIT_TYPE" val="2"/>
  <p:tag name="KSO_WM_UNIT_DECORATE_INFO" val="{&quot;DecorateInfoH&quot;:{&quot;IsAbs&quot;:false},&quot;DecorateInfoW&quot;:{&quot;IsAbs&quot;:false},&quot;DecorateInfoX&quot;:{&quot;IsAbs&quot;:false,&quot;Pos&quot;:1},&quot;DecorateInfoY&quot;:{&quot;IsAbs&quot;:false,&quot;Pos&quot;:1},&quot;ReferentInfo&quot;:{&quot;Id&quot;:&quot;72e7dc758fee4e6db4f5488c2d49ac62&quot;,&quot;X&quot;:{&quot;Pos&quot;:1},&quot;Y&quot;:{&quot;Pos&quot;:1}},&quot;whChangeMode&quot;:0}"/>
  <p:tag name="KSO_WM_UNIT_DEC_AREA_ID" val="0a8fc41e3c7145f98573150470e3ff5e"/>
  <p:tag name="KSO_WM_CHIP_XID" val="5eda18ef5860357932c55e83"/>
  <p:tag name="KSO_WM_UNIT_FILL_FORE_SCHEMECOLOR_INDEX_BRIGHTNESS" val="0"/>
  <p:tag name="KSO_WM_UNIT_FILL_FORE_SCHEMECOLOR_INDEX" val="14"/>
  <p:tag name="KSO_WM_UNIT_FILL_TYPE" val="1"/>
  <p:tag name="KSO_WM_UNIT_SHADOW_SCHEMECOLOR_INDEX_BRIGHTNESS" val="0"/>
  <p:tag name="KSO_WM_UNIT_SHADOW_SCHEMECOLOR_INDEX" val="13"/>
  <p:tag name="KSO_WM_UNIT_VALUE" val="864"/>
  <p:tag name="KSO_WM_TEMPLATE_ASSEMBLE_XID" val="637600a50c9383becde15bb6"/>
  <p:tag name="KSO_WM_TEMPLATE_ASSEMBLE_GROUPID" val="637600a50c9383becde15bb6"/>
</p:tagLst>
</file>

<file path=ppt/tags/tag75.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8440_1*f*1"/>
  <p:tag name="KSO_WM_TEMPLATE_CATEGORY" val="custom"/>
  <p:tag name="KSO_WM_TEMPLATE_INDEX" val="20238440"/>
  <p:tag name="KSO_WM_UNIT_LAYERLEVEL" val="1"/>
  <p:tag name="KSO_WM_TAG_VERSION" val="3.0"/>
  <p:tag name="KSO_WM_BEAUTIFY_FLAG" val="#wm#"/>
  <p:tag name="KSO_WM_UNIT_TEXT_TYPE"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
</p:tagLst>
</file>

<file path=ppt/tags/tag76.xml><?xml version="1.0" encoding="utf-8"?>
<p:tagLst xmlns:p="http://schemas.openxmlformats.org/presentationml/2006/main">
  <p:tag name="KSO_WM_BEAUTIFY_FLAG" val="#wm#"/>
  <p:tag name="KSO_WM_TEMPLATE_CATEGORY" val="custom"/>
  <p:tag name="KSO_WM_TEMPLATE_INDEX" val="20238440"/>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LAYOUT_INFO" val="{&quot;backgroundInfo&quot;:[{&quot;bottom&quot;:0,&quot;bottomAbs&quot;:false,&quot;left&quot;:0,&quot;leftAbs&quot;:false,&quot;right&quot;:0,&quot;rightAbs&quot;:false,&quot;top&quot;:0.44444444799999999,&quot;topAbs&quot;:false,&quot;type&quot;:&quot;bottomTop&quot;},{&quot;bottom&quot;:0,&quot;bottomAbs&quot;:false,&quot;left&quot;:0,&quot;leftAbs&quot;:false,&quot;right&quot;:0,&quot;rightAbs&quot;:false,&quot;top&quot;:0,&quot;topAbs&quot;:false,&quot;type&quot;:&quot;general&quot;}],&quot;id&quot;:&quot;2022-11-17T17:36:38&quot;,&quot;maxSize&quot;:{&quot;size1&quot;:26.699999999999999},&quot;minSize&quot;:{&quot;size1&quot;:20},&quot;normalSize&quot;:{&quot;size1&quot;:20},&quot;subLayout&quot;:[{&quot;id&quot;:&quot;2022-11-17T17:36:38&quot;,&quot;margin&quot;:{&quot;bottom&quot;:0,&quot;left&quot;:1.6929999589920044,&quot;right&quot;:1.6929999589920044,&quot;top&quot;:1.6929999589920044},&quot;type&quot;:0},{&quot;id&quot;:&quot;2022-11-17T17:36:38&quot;,&quot;margin&quot;:{&quot;bottom&quot;:2.5399999618530273,&quot;left&quot;:2.5399999618530273,&quot;right&quot;:2.5399999618530273,&quot;top&quot;:2.1170001029968262},&quot;type&quot;:0}],&quot;type&quot;:0}"/>
  <p:tag name="KSO_WM_SLIDE_BACKGROUND" val="[&quot;bottomTop&quot;,&quot;general&quot;]"/>
  <p:tag name="KSO_WM_SLIDE_RATIO" val="1.777778"/>
  <p:tag name="KSO_WM_SLIDE_ID" val="custom20238440_1"/>
  <p:tag name="KSO_WM_TEMPLATE_SUBCATEGORY" val="0"/>
  <p:tag name="KSO_WM_TEMPLATE_MASTER_TYPE" val="0"/>
  <p:tag name="KSO_WM_TEMPLATE_COLOR_TYPE" val="0"/>
  <p:tag name="KSO_WM_SLIDE_TYPE" val="text"/>
  <p:tag name="KSO_WM_SLIDE_SUBTYPE" val="pureTxt"/>
  <p:tag name="KSO_WM_SLIDE_ITEM_CNT" val="0"/>
  <p:tag name="KSO_WM_SLIDE_INDEX" val="1"/>
  <p:tag name="KSO_WM_SLIDE_SIZE" val="960*512"/>
  <p:tag name="KSO_WM_SLIDE_POSITION" val="0*28"/>
  <p:tag name="KSO_WM_TAG_VERSION" val="3.0"/>
  <p:tag name="KSO_WM_SLIDE_LAYOUT" val="a_f"/>
  <p:tag name="KSO_WM_SLIDE_LAYOUT_CNT" val="1_1"/>
  <p:tag name="KSO_WM_CHIP_FILLPROP" val="[[{&quot;text_align&quot;:&quot;lt&quot;,&quot;text_direction&quot;:&quot;horizontal&quot;,&quot;support_big_font&quot;:false,&quot;picture_toward&quot;:0,&quot;picture_dockside&quot;:[],&quot;fill_id&quot;:&quot;fbc1d1c81b9c4bca8f09873cfc4ac6db&quot;,&quot;fill_align&quot;:&quot;lt&quot;,&quot;chip_types&quot;:[&quot;header&quot;]},{&quot;text_align&quot;:&quot;lm&quot;,&quot;text_direction&quot;:&quot;horizontal&quot;,&quot;support_features&quot;:[&quot;collage&quot;,&quot;carousel&quot;],&quot;support_big_font&quot;:false,&quot;picture_toward&quot;:0,&quot;picture_dockside&quot;:[],&quot;fill_id&quot;:&quot;862a40b1085942b3ac37b2627f08a9a8&quot;,&quot;fill_align&quot;:&quot;cm&quot;,&quot;chip_types&quot;:[&quot;diagram&quot;,&quot;pictext&quot;,&quot;text&quot;,&quot;picture&quot;,&quot;chart&quot;,&quot;table&quot;,&quot;video&quot;]}],[{&quot;text_align&quot;:&quot;ct&quot;,&quot;text_direction&quot;:&quot;horizontal&quot;,&quot;support_big_font&quot;:false,&quot;picture_toward&quot;:0,&quot;picture_dockside&quot;:[],&quot;fill_id&quot;:&quot;fbc1d1c81b9c4bca8f09873cfc4ac6db&quot;,&quot;fill_align&quot;:&quot;ct&quot;,&quot;chip_types&quot;:[&quot;header&quot;]},{&quot;text_align&quot;:&quot;lm&quot;,&quot;text_direction&quot;:&quot;horizontal&quot;,&quot;support_features&quot;:[&quot;collage&quot;,&quot;carousel&quot;],&quot;support_big_font&quot;:false,&quot;picture_toward&quot;:0,&quot;picture_dockside&quot;:[],&quot;fill_id&quot;:&quot;862a40b1085942b3ac37b2627f08a9a8&quot;,&quot;fill_align&quot;:&quot;cm&quot;,&quot;chip_types&quot;:[&quot;diagram&quot;,&quot;pictext&quot;,&quot;text&quot;,&quot;picture&quot;,&quot;chart&quot;,&quot;table&quot;,&quot;video&quot;]}]]"/>
  <p:tag name="KSO_WM_CHIP_GROUPID" val="5eda18a25860357932c55e72"/>
  <p:tag name="KSO_WM_CHIP_XID" val="5eda18ef5860357932c55e83"/>
  <p:tag name="KSO_WM_CHIP_DECFILLPROP" val="[]"/>
  <p:tag name="KSO_WM_SLIDE_BK_DARK_LIGHT" val="2"/>
  <p:tag name="KSO_WM_SLIDE_BACKGROUND_TYPE" val="bottomTop"/>
  <p:tag name="KSO_WM_SLIDE_SUPPORT_FEATURE_TYPE" val="0"/>
  <p:tag name="KSO_WM_TEMPLATE_ASSEMBLE_XID" val="637600a50c9383becde15bb6"/>
  <p:tag name="KSO_WM_TEMPLATE_ASSEMBLE_GROUPID" val="637600a50c9383becde15bb6"/>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DIAGRAM_VIRTUALLY_FRAME" val="{&quot;height&quot;:479.8762992125985,&quot;left&quot;:53.35,&quot;top&quot;:54.22370078740155,&quot;width&quot;:858.05}"/>
</p:tagLst>
</file>

<file path=ppt/tags/tag80.xml><?xml version="1.0" encoding="utf-8"?>
<p:tagLst xmlns:p="http://schemas.openxmlformats.org/presentationml/2006/main">
  <p:tag name="resource_record_key" val="{&quot;29&quot;:[50000269,50000114,50000140,50000113,50000264,50000268,50049398,50000076]}"/>
</p:tagLst>
</file>

<file path=ppt/tags/tag9.xml><?xml version="1.0" encoding="utf-8"?>
<p:tagLst xmlns:p="http://schemas.openxmlformats.org/presentationml/2006/main">
  <p:tag name="KSO_WM_DIAGRAM_VIRTUALLY_FRAME" val="{&quot;height&quot;:479.8762992125985,&quot;left&quot;:53.35,&quot;top&quot;:54.22370078740155,&quot;width&quot;:858.05}"/>
</p:tagLst>
</file>

<file path=ppt/theme/theme1.xml><?xml version="1.0" encoding="utf-8"?>
<a:theme xmlns:a="http://schemas.openxmlformats.org/drawingml/2006/main" name="Office 主题">
  <a:themeElements>
    <a:clrScheme name="自定义 31">
      <a:dk1>
        <a:sysClr val="windowText" lastClr="000000"/>
      </a:dk1>
      <a:lt1>
        <a:sysClr val="window" lastClr="FFFFFF"/>
      </a:lt1>
      <a:dk2>
        <a:srgbClr val="302E2F"/>
      </a:dk2>
      <a:lt2>
        <a:srgbClr val="B5262C"/>
      </a:lt2>
      <a:accent1>
        <a:srgbClr val="B5262C"/>
      </a:accent1>
      <a:accent2>
        <a:srgbClr val="302E2F"/>
      </a:accent2>
      <a:accent3>
        <a:srgbClr val="B5262C"/>
      </a:accent3>
      <a:accent4>
        <a:srgbClr val="302E2F"/>
      </a:accent4>
      <a:accent5>
        <a:srgbClr val="B5262C"/>
      </a:accent5>
      <a:accent6>
        <a:srgbClr val="302E2F"/>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5961</Words>
  <Application>WPS 演示</Application>
  <PresentationFormat>宽屏</PresentationFormat>
  <Paragraphs>708</Paragraphs>
  <Slides>50</Slides>
  <Notes>13</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50</vt:i4>
      </vt:variant>
    </vt:vector>
  </HeadingPairs>
  <TitlesOfParts>
    <vt:vector size="61" baseType="lpstr">
      <vt:lpstr>Arial</vt:lpstr>
      <vt:lpstr>宋体</vt:lpstr>
      <vt:lpstr>Wingdings</vt:lpstr>
      <vt:lpstr>微软雅黑</vt:lpstr>
      <vt:lpstr>Arial</vt:lpstr>
      <vt:lpstr>Calibri</vt:lpstr>
      <vt:lpstr>Arial Unicode MS</vt:lpstr>
      <vt:lpstr>等线</vt:lpstr>
      <vt:lpstr>Segoe UI</vt:lpstr>
      <vt:lpstr>方正公文黑体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主流AI平台用户人数（2026年第一季度）</vt:lpstr>
      <vt:lpstr>主流平台月活跃用户规模对比（三大阶段）</vt:lpstr>
      <vt:lpstr>主流平台月活跃用户规模对比（2025 年 6月）</vt:lpstr>
      <vt:lpstr>搜索功能使用率与使用频次</vt:lpstr>
      <vt:lpstr>主要产品用户的使用率</vt:lpstr>
      <vt:lpstr>用户使用Ai的使用目的</vt:lpstr>
      <vt:lpstr>PowerPoint 演示文稿</vt:lpstr>
      <vt:lpstr>AI 搜索与传统搜索对比表</vt:lpstr>
      <vt:lpstr>AI搜索价值（品牌曝光+品牌获客）</vt:lpstr>
      <vt:lpstr>GEO做了怎么打通转换路径-1</vt:lpstr>
      <vt:lpstr>GEO做了怎么打通转换路径-2</vt:lpstr>
      <vt:lpstr>PowerPoint 演示文稿</vt:lpstr>
      <vt:lpstr>GEO底层原理及方案</vt:lpstr>
      <vt:lpstr>GEO底层原理及方案</vt:lpstr>
      <vt:lpstr>GEO底层原理及方案</vt:lpstr>
      <vt:lpstr>GEO底层原理及方案</vt:lpstr>
      <vt:lpstr>GEO底层原理及方案</vt:lpstr>
      <vt:lpstr>GEO底层原理及方案</vt:lpstr>
      <vt:lpstr>GEO底层原理及方案</vt:lpstr>
      <vt:lpstr>PowerPoint 演示文稿</vt:lpstr>
      <vt:lpstr>核心差异对比</vt:lpstr>
      <vt:lpstr>核心差异对比</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其他部分客户反馈</vt:lpstr>
      <vt:lpstr>其他部分客户反馈</vt:lpstr>
      <vt:lpstr>PowerPoint 演示文稿</vt:lpstr>
      <vt:lpstr>同一 AI 平台不同用户去搜，会出现搜索结果不一样的情况吗</vt:lpstr>
      <vt:lpstr>优化过程会不会违反广告法</vt:lpstr>
      <vt:lpstr>搜索的结果 排名能保持多久</vt:lpstr>
      <vt:lpstr>会议问题解析</vt:lpstr>
      <vt:lpstr> Ai投喂方案-优化周期：</vt:lpstr>
      <vt:lpstr>Ai投喂方案-验收标准</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MC</dc:creator>
  <cp:lastModifiedBy>李黄</cp:lastModifiedBy>
  <cp:revision>71</cp:revision>
  <dcterms:created xsi:type="dcterms:W3CDTF">2025-10-29T04:34:00Z</dcterms:created>
  <dcterms:modified xsi:type="dcterms:W3CDTF">2026-05-20T09:27:39Z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y fmtid="{D5CDD505-2E9C-101B-9397-08002B2CF9AE}" pid="3" name="KSOTemplateUUID">
    <vt:lpwstr>v1.0_mb_XhWVVjxn969gK+ro23wDWw==</vt:lpwstr>
  </property>
  <property fmtid="{D5CDD505-2E9C-101B-9397-08002B2CF9AE}" pid="4" name="ICV">
    <vt:lpwstr>29A20773A7DB4826BC56B634FC633788_12</vt:lpwstr>
  </property>
</Properties>
</file>